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7" r:id="rId2"/>
    <p:sldId id="262" r:id="rId3"/>
    <p:sldId id="266" r:id="rId4"/>
    <p:sldId id="267" r:id="rId5"/>
    <p:sldId id="258" r:id="rId6"/>
    <p:sldId id="265" r:id="rId7"/>
    <p:sldId id="268" r:id="rId8"/>
    <p:sldId id="269" r:id="rId9"/>
  </p:sldIdLst>
  <p:sldSz cx="18288000" cy="10287000"/>
  <p:notesSz cx="10287000" cy="1828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D400"/>
    <a:srgbClr val="423421"/>
    <a:srgbClr val="FDEED6"/>
    <a:srgbClr val="433A29"/>
    <a:srgbClr val="473E25"/>
    <a:srgbClr val="463026"/>
    <a:srgbClr val="663300"/>
    <a:srgbClr val="4641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610" y="4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457700" cy="9144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826621" y="0"/>
            <a:ext cx="4457700" cy="914400"/>
          </a:xfrm>
          <a:prstGeom prst="rect">
            <a:avLst/>
          </a:prstGeom>
        </p:spPr>
        <p:txBody>
          <a:bodyPr vert="horz" lIns="91440" tIns="45720" rIns="91440" bIns="45720" rtlCol="0"/>
          <a:lstStyle>
            <a:lvl1pPr algn="r">
              <a:defRPr sz="1200"/>
            </a:lvl1pPr>
          </a:lstStyle>
          <a:p>
            <a:fld id="{5B167BA8-B6FA-49F1-9F8B-CC8B60F436F2}" type="datetimeFigureOut">
              <a:rPr lang="fr-FR" smtClean="0"/>
              <a:t>30/07/2018</a:t>
            </a:fld>
            <a:endParaRPr lang="fr-FR"/>
          </a:p>
        </p:txBody>
      </p:sp>
      <p:sp>
        <p:nvSpPr>
          <p:cNvPr id="4" name="Espace réservé du pied de page 3"/>
          <p:cNvSpPr>
            <a:spLocks noGrp="1"/>
          </p:cNvSpPr>
          <p:nvPr>
            <p:ph type="ftr" sz="quarter" idx="2"/>
          </p:nvPr>
        </p:nvSpPr>
        <p:spPr>
          <a:xfrm>
            <a:off x="0" y="17370779"/>
            <a:ext cx="4457700" cy="9144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826621" y="17370779"/>
            <a:ext cx="4457700" cy="914400"/>
          </a:xfrm>
          <a:prstGeom prst="rect">
            <a:avLst/>
          </a:prstGeom>
        </p:spPr>
        <p:txBody>
          <a:bodyPr vert="horz" lIns="91440" tIns="45720" rIns="91440" bIns="45720" rtlCol="0" anchor="b"/>
          <a:lstStyle>
            <a:lvl1pPr algn="r">
              <a:defRPr sz="1200"/>
            </a:lvl1pPr>
          </a:lstStyle>
          <a:p>
            <a:fld id="{E6CA875C-4601-41AF-B881-8D85F1059CE5}" type="slidenum">
              <a:rPr lang="fr-FR" smtClean="0"/>
              <a:t>‹N°›</a:t>
            </a:fld>
            <a:endParaRPr lang="fr-FR"/>
          </a:p>
        </p:txBody>
      </p:sp>
    </p:spTree>
    <p:extLst>
      <p:ext uri="{BB962C8B-B14F-4D97-AF65-F5344CB8AC3E}">
        <p14:creationId xmlns:p14="http://schemas.microsoft.com/office/powerpoint/2010/main" val="335928312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71600" y="3188970"/>
            <a:ext cx="15544800" cy="2160270"/>
          </a:xfrm>
          <a:prstGeom prst="rect">
            <a:avLst/>
          </a:prstGeom>
        </p:spPr>
        <p:txBody>
          <a:bodyPr wrap="square" lIns="0" tIns="0" rIns="0" bIns="0">
            <a:spAutoFit/>
          </a:bodyPr>
          <a:lstStyle>
            <a:lvl1pPr>
              <a:defRPr/>
            </a:lvl1pPr>
          </a:lstStyle>
          <a:p>
            <a:endParaRPr dirty="0"/>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3176812" y="1943100"/>
            <a:ext cx="15111188" cy="1645920"/>
          </a:xfrm>
          <a:prstGeom prst="rect">
            <a:avLst/>
          </a:prstGeom>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3176812" y="1943100"/>
            <a:ext cx="15111188" cy="1645920"/>
          </a:xfrm>
          <a:prstGeom prst="rect">
            <a:avLst/>
          </a:prstGeom>
        </p:spPr>
        <p:txBody>
          <a:bodyPr lIns="0" tIns="0" rIns="0" bIns="0"/>
          <a:lstStyle>
            <a:lvl1pPr>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176812" y="1943100"/>
            <a:ext cx="15111188" cy="1645920"/>
          </a:xfrm>
          <a:prstGeom prst="rect">
            <a:avLst/>
          </a:prstGeom>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7/30/2018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Holder 3"/>
          <p:cNvSpPr>
            <a:spLocks noGrp="1"/>
          </p:cNvSpPr>
          <p:nvPr>
            <p:ph type="body" idx="1"/>
          </p:nvPr>
        </p:nvSpPr>
        <p:spPr>
          <a:xfrm>
            <a:off x="914400" y="2366010"/>
            <a:ext cx="16459200" cy="6789420"/>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7/30/2018</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4" y="0"/>
                </a:lnTo>
                <a:lnTo>
                  <a:pt x="14985345" y="521793"/>
                </a:lnTo>
                <a:lnTo>
                  <a:pt x="14985344" y="10286999"/>
                </a:lnTo>
                <a:close/>
              </a:path>
            </a:pathLst>
          </a:custGeom>
          <a:solidFill>
            <a:srgbClr val="608E6B">
              <a:alpha val="9803"/>
            </a:srgbClr>
          </a:solidFill>
        </p:spPr>
        <p:txBody>
          <a:bodyPr wrap="square" lIns="0" tIns="0" rIns="0" bIns="0" rtlCol="0"/>
          <a:lstStyle/>
          <a:p>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3830" y="6515099"/>
            <a:ext cx="11644934" cy="121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73" y="555264"/>
            <a:ext cx="7910752" cy="4588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7611"/>
          <a:stretch/>
        </p:blipFill>
        <p:spPr bwMode="auto">
          <a:xfrm>
            <a:off x="1600200" y="7124700"/>
            <a:ext cx="4563591" cy="1447800"/>
          </a:xfrm>
          <a:prstGeom prst="snipRoundRect">
            <a:avLst>
              <a:gd name="adj1" fmla="val 16667"/>
              <a:gd name="adj2" fmla="val 31961"/>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571692" y="342900"/>
            <a:ext cx="8030508" cy="632224"/>
          </a:xfrm>
          <a:prstGeom prst="rect">
            <a:avLst/>
          </a:prstGeom>
        </p:spPr>
        <p:txBody>
          <a:bodyPr vert="horz" wrap="square" lIns="0" tIns="16510" rIns="0" bIns="0" rtlCol="0">
            <a:spAutoFit/>
          </a:bodyPr>
          <a:lstStyle/>
          <a:p>
            <a:pPr marL="12700">
              <a:lnSpc>
                <a:spcPct val="100000"/>
              </a:lnSpc>
              <a:spcBef>
                <a:spcPts val="130"/>
              </a:spcBef>
            </a:pPr>
            <a:r>
              <a:rPr lang="fr-FR" sz="4000" b="1" spc="600" dirty="0" smtClean="0">
                <a:solidFill>
                  <a:srgbClr val="FFFFFF"/>
                </a:solidFill>
                <a:latin typeface="Trebuchet MS" panose="020B0603020202020204" pitchFamily="34" charset="0"/>
                <a:cs typeface="Verdana"/>
              </a:rPr>
              <a:t>Conditions du challenge</a:t>
            </a:r>
            <a:endParaRPr sz="4000" b="1" spc="600" dirty="0">
              <a:latin typeface="Trebuchet MS" panose="020B0603020202020204" pitchFamily="34" charset="0"/>
              <a:cs typeface="Verdana"/>
            </a:endParaRPr>
          </a:p>
        </p:txBody>
      </p:sp>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5" y="0"/>
                </a:lnTo>
                <a:lnTo>
                  <a:pt x="14985345" y="521792"/>
                </a:lnTo>
                <a:lnTo>
                  <a:pt x="14985344" y="10286999"/>
                </a:lnTo>
                <a:close/>
              </a:path>
            </a:pathLst>
          </a:custGeom>
          <a:solidFill>
            <a:srgbClr val="608E6B">
              <a:alpha val="9803"/>
            </a:srgbClr>
          </a:solidFill>
        </p:spPr>
        <p:txBody>
          <a:bodyPr wrap="square" lIns="0" tIns="0" rIns="0" bIns="0" rtlCol="0"/>
          <a:lstStyle/>
          <a:p>
            <a:endParaRPr/>
          </a:p>
        </p:txBody>
      </p:sp>
      <p:pic>
        <p:nvPicPr>
          <p:cNvPr id="2052" name="Picture 4" descr="Astheya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293688"/>
            <a:ext cx="3429000" cy="198882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7010400" y="659012"/>
            <a:ext cx="10210800" cy="769441"/>
          </a:xfrm>
          <a:prstGeom prst="rect">
            <a:avLst/>
          </a:prstGeom>
          <a:noFill/>
        </p:spPr>
        <p:txBody>
          <a:bodyPr wrap="square" rtlCol="0">
            <a:spAutoFit/>
          </a:bodyPr>
          <a:lstStyle/>
          <a:p>
            <a:r>
              <a:rPr lang="fr-FR" sz="4400" b="1" dirty="0" smtClean="0"/>
              <a:t>RAPPEL DES CONDITIONS DU CHALLENGE</a:t>
            </a:r>
            <a:endParaRPr lang="fr-FR" sz="4400" b="1" dirty="0"/>
          </a:p>
        </p:txBody>
      </p:sp>
      <p:sp>
        <p:nvSpPr>
          <p:cNvPr id="9" name="ZoneTexte 8"/>
          <p:cNvSpPr txBox="1"/>
          <p:nvPr/>
        </p:nvSpPr>
        <p:spPr>
          <a:xfrm>
            <a:off x="2296027" y="2635121"/>
            <a:ext cx="14135099" cy="5016758"/>
          </a:xfrm>
          <a:prstGeom prst="rect">
            <a:avLst/>
          </a:prstGeom>
          <a:noFill/>
        </p:spPr>
        <p:txBody>
          <a:bodyPr wrap="square" rtlCol="0">
            <a:spAutoFit/>
          </a:bodyPr>
          <a:lstStyle/>
          <a:p>
            <a:r>
              <a:rPr lang="fr-FR" sz="3200" b="1" dirty="0" smtClean="0">
                <a:solidFill>
                  <a:srgbClr val="CDD400"/>
                </a:solidFill>
              </a:rPr>
              <a:t>Objectifs :</a:t>
            </a:r>
          </a:p>
          <a:p>
            <a:endParaRPr lang="fr-FR" sz="3200" dirty="0"/>
          </a:p>
          <a:p>
            <a:r>
              <a:rPr lang="fr-FR" sz="3200" dirty="0" smtClean="0"/>
              <a:t>	Parcourir le plus de kilomètres possibles </a:t>
            </a:r>
          </a:p>
          <a:p>
            <a:r>
              <a:rPr lang="fr-FR" sz="3200" dirty="0" smtClean="0"/>
              <a:t>	(1 invité se déplace en moyenne de 44 km).</a:t>
            </a:r>
          </a:p>
          <a:p>
            <a:endParaRPr lang="fr-FR" sz="3200" b="1" dirty="0"/>
          </a:p>
          <a:p>
            <a:r>
              <a:rPr lang="fr-FR" sz="3200" b="1" dirty="0" smtClean="0">
                <a:solidFill>
                  <a:srgbClr val="CDD400"/>
                </a:solidFill>
              </a:rPr>
              <a:t>Conditions :</a:t>
            </a:r>
          </a:p>
          <a:p>
            <a:endParaRPr lang="fr-FR" sz="3200" dirty="0" smtClean="0"/>
          </a:p>
          <a:p>
            <a:pPr marL="571500" indent="-571500">
              <a:buFontTx/>
              <a:buChar char="-"/>
            </a:pPr>
            <a:r>
              <a:rPr lang="fr-FR" sz="3200" dirty="0" smtClean="0"/>
              <a:t>Escales réunissant au moins 5 participants, 4 bons de commande </a:t>
            </a:r>
            <a:br>
              <a:rPr lang="fr-FR" sz="3200" dirty="0" smtClean="0"/>
            </a:br>
            <a:r>
              <a:rPr lang="fr-FR" sz="3200" dirty="0" smtClean="0"/>
              <a:t>et un CA TTC de 200 euros</a:t>
            </a:r>
          </a:p>
          <a:p>
            <a:pPr marL="571500" indent="-571500">
              <a:buFontTx/>
              <a:buChar char="-"/>
            </a:pPr>
            <a:r>
              <a:rPr lang="fr-FR" sz="3200" dirty="0" smtClean="0"/>
              <a:t>Au minimum 16 escales sur la période avec au moins 3 escales par mois.</a:t>
            </a:r>
          </a:p>
        </p:txBody>
      </p:sp>
    </p:spTree>
    <p:extLst>
      <p:ext uri="{BB962C8B-B14F-4D97-AF65-F5344CB8AC3E}">
        <p14:creationId xmlns:p14="http://schemas.microsoft.com/office/powerpoint/2010/main" val="985451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571692" y="342900"/>
            <a:ext cx="8030508" cy="632224"/>
          </a:xfrm>
          <a:prstGeom prst="rect">
            <a:avLst/>
          </a:prstGeom>
        </p:spPr>
        <p:txBody>
          <a:bodyPr vert="horz" wrap="square" lIns="0" tIns="16510" rIns="0" bIns="0" rtlCol="0">
            <a:spAutoFit/>
          </a:bodyPr>
          <a:lstStyle/>
          <a:p>
            <a:pPr marL="12700">
              <a:lnSpc>
                <a:spcPct val="100000"/>
              </a:lnSpc>
              <a:spcBef>
                <a:spcPts val="130"/>
              </a:spcBef>
            </a:pPr>
            <a:r>
              <a:rPr lang="fr-FR" sz="4000" b="1" spc="600" dirty="0" smtClean="0">
                <a:solidFill>
                  <a:srgbClr val="FFFFFF"/>
                </a:solidFill>
                <a:latin typeface="Trebuchet MS" panose="020B0603020202020204" pitchFamily="34" charset="0"/>
                <a:cs typeface="Verdana"/>
              </a:rPr>
              <a:t>Conditions du challenge</a:t>
            </a:r>
            <a:endParaRPr sz="4000" b="1" spc="600" dirty="0">
              <a:latin typeface="Trebuchet MS" panose="020B0603020202020204" pitchFamily="34" charset="0"/>
              <a:cs typeface="Verdana"/>
            </a:endParaRPr>
          </a:p>
        </p:txBody>
      </p:sp>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5" y="0"/>
                </a:lnTo>
                <a:lnTo>
                  <a:pt x="14985345" y="521792"/>
                </a:lnTo>
                <a:lnTo>
                  <a:pt x="14985344" y="10286999"/>
                </a:lnTo>
                <a:close/>
              </a:path>
            </a:pathLst>
          </a:custGeom>
          <a:solidFill>
            <a:srgbClr val="608E6B">
              <a:alpha val="9803"/>
            </a:srgbClr>
          </a:solidFill>
        </p:spPr>
        <p:txBody>
          <a:bodyPr wrap="square" lIns="0" tIns="0" rIns="0" bIns="0" rtlCol="0"/>
          <a:lstStyle/>
          <a:p>
            <a:endParaRPr/>
          </a:p>
        </p:txBody>
      </p:sp>
      <p:pic>
        <p:nvPicPr>
          <p:cNvPr id="2052" name="Picture 4" descr="Astheya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293688"/>
            <a:ext cx="3429000" cy="198882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7010400" y="659012"/>
            <a:ext cx="10210800" cy="769441"/>
          </a:xfrm>
          <a:prstGeom prst="rect">
            <a:avLst/>
          </a:prstGeom>
          <a:noFill/>
        </p:spPr>
        <p:txBody>
          <a:bodyPr wrap="square" rtlCol="0">
            <a:spAutoFit/>
          </a:bodyPr>
          <a:lstStyle/>
          <a:p>
            <a:r>
              <a:rPr lang="fr-FR" sz="4400" b="1" dirty="0" smtClean="0">
                <a:solidFill>
                  <a:srgbClr val="CDD400"/>
                </a:solidFill>
              </a:rPr>
              <a:t>RÉSULTATS DU CHALLENGE</a:t>
            </a:r>
            <a:endParaRPr lang="fr-FR" sz="4400" b="1" dirty="0">
              <a:solidFill>
                <a:srgbClr val="CDD400"/>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3048000"/>
            <a:ext cx="1715178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8986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571692" y="342900"/>
            <a:ext cx="8030508" cy="632224"/>
          </a:xfrm>
          <a:prstGeom prst="rect">
            <a:avLst/>
          </a:prstGeom>
        </p:spPr>
        <p:txBody>
          <a:bodyPr vert="horz" wrap="square" lIns="0" tIns="16510" rIns="0" bIns="0" rtlCol="0">
            <a:spAutoFit/>
          </a:bodyPr>
          <a:lstStyle/>
          <a:p>
            <a:pPr marL="12700">
              <a:lnSpc>
                <a:spcPct val="100000"/>
              </a:lnSpc>
              <a:spcBef>
                <a:spcPts val="130"/>
              </a:spcBef>
            </a:pPr>
            <a:r>
              <a:rPr lang="fr-FR" sz="4000" b="1" spc="600" dirty="0" smtClean="0">
                <a:solidFill>
                  <a:srgbClr val="FFFFFF"/>
                </a:solidFill>
                <a:latin typeface="Trebuchet MS" panose="020B0603020202020204" pitchFamily="34" charset="0"/>
                <a:cs typeface="Verdana"/>
              </a:rPr>
              <a:t>Conditions du challenge</a:t>
            </a:r>
            <a:endParaRPr sz="4000" b="1" spc="600" dirty="0">
              <a:latin typeface="Trebuchet MS" panose="020B0603020202020204" pitchFamily="34" charset="0"/>
              <a:cs typeface="Verdana"/>
            </a:endParaRPr>
          </a:p>
        </p:txBody>
      </p:sp>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5" y="0"/>
                </a:lnTo>
                <a:lnTo>
                  <a:pt x="14985345" y="521792"/>
                </a:lnTo>
                <a:lnTo>
                  <a:pt x="14985344" y="10286999"/>
                </a:lnTo>
                <a:close/>
              </a:path>
            </a:pathLst>
          </a:custGeom>
          <a:solidFill>
            <a:srgbClr val="608E6B">
              <a:alpha val="9803"/>
            </a:srgbClr>
          </a:solidFill>
        </p:spPr>
        <p:txBody>
          <a:bodyPr wrap="square" lIns="0" tIns="0" rIns="0" bIns="0" rtlCol="0"/>
          <a:lstStyle/>
          <a:p>
            <a:endParaRPr/>
          </a:p>
        </p:txBody>
      </p:sp>
      <p:pic>
        <p:nvPicPr>
          <p:cNvPr id="2052" name="Picture 4" descr="Astheya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293688"/>
            <a:ext cx="3429000" cy="1988820"/>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7010400" y="659012"/>
            <a:ext cx="10210800" cy="769441"/>
          </a:xfrm>
          <a:prstGeom prst="rect">
            <a:avLst/>
          </a:prstGeom>
          <a:noFill/>
        </p:spPr>
        <p:txBody>
          <a:bodyPr wrap="square" rtlCol="0">
            <a:spAutoFit/>
          </a:bodyPr>
          <a:lstStyle/>
          <a:p>
            <a:r>
              <a:rPr lang="fr-FR" sz="4400" b="1" dirty="0" smtClean="0">
                <a:solidFill>
                  <a:srgbClr val="CDD400"/>
                </a:solidFill>
              </a:rPr>
              <a:t>RÉSULTATS DU CHALLENGE</a:t>
            </a:r>
            <a:endParaRPr lang="fr-FR" sz="4400" b="1" dirty="0">
              <a:solidFill>
                <a:srgbClr val="CDD400"/>
              </a:solidFill>
            </a:endParaRPr>
          </a:p>
        </p:txBody>
      </p:sp>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2655" y="2705100"/>
            <a:ext cx="11691386" cy="5527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49398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4" y="0"/>
                </a:lnTo>
                <a:lnTo>
                  <a:pt x="14985345" y="521793"/>
                </a:lnTo>
                <a:lnTo>
                  <a:pt x="14985344" y="10286999"/>
                </a:lnTo>
                <a:close/>
              </a:path>
            </a:pathLst>
          </a:custGeom>
          <a:solidFill>
            <a:srgbClr val="608E6B">
              <a:alpha val="9803"/>
            </a:srgbClr>
          </a:solidFill>
        </p:spPr>
        <p:txBody>
          <a:bodyPr wrap="square" lIns="0" tIns="0" rIns="0" bIns="0" rtlCol="0"/>
          <a:lstStyle/>
          <a:p>
            <a:endParaRPr/>
          </a:p>
        </p:txBody>
      </p:sp>
      <p:pic>
        <p:nvPicPr>
          <p:cNvPr id="19" name="Picture 4" descr="Astheya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293688"/>
            <a:ext cx="3429000" cy="198882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16150"/>
          <a:stretch/>
        </p:blipFill>
        <p:spPr bwMode="auto">
          <a:xfrm>
            <a:off x="1981200" y="4076700"/>
            <a:ext cx="6482033"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ZoneTexte 19"/>
          <p:cNvSpPr txBox="1"/>
          <p:nvPr/>
        </p:nvSpPr>
        <p:spPr>
          <a:xfrm>
            <a:off x="7010400" y="659012"/>
            <a:ext cx="9448800" cy="769441"/>
          </a:xfrm>
          <a:prstGeom prst="rect">
            <a:avLst/>
          </a:prstGeom>
          <a:noFill/>
        </p:spPr>
        <p:txBody>
          <a:bodyPr wrap="square" rtlCol="0">
            <a:spAutoFit/>
          </a:bodyPr>
          <a:lstStyle/>
          <a:p>
            <a:r>
              <a:rPr lang="fr-FR" sz="4400" b="1" dirty="0" smtClean="0">
                <a:solidFill>
                  <a:srgbClr val="CDD400"/>
                </a:solidFill>
              </a:rPr>
              <a:t>CADEAUX</a:t>
            </a:r>
            <a:endParaRPr lang="fr-FR" sz="4400" b="1" dirty="0">
              <a:solidFill>
                <a:srgbClr val="CDD400"/>
              </a:solidFill>
            </a:endParaRPr>
          </a:p>
        </p:txBody>
      </p:sp>
      <p:sp>
        <p:nvSpPr>
          <p:cNvPr id="2" name="ZoneTexte 1"/>
          <p:cNvSpPr txBox="1"/>
          <p:nvPr/>
        </p:nvSpPr>
        <p:spPr>
          <a:xfrm>
            <a:off x="10439400" y="5143500"/>
            <a:ext cx="3733800" cy="1569660"/>
          </a:xfrm>
          <a:prstGeom prst="rect">
            <a:avLst/>
          </a:prstGeom>
          <a:noFill/>
        </p:spPr>
        <p:txBody>
          <a:bodyPr wrap="square" rtlCol="0">
            <a:spAutoFit/>
          </a:bodyPr>
          <a:lstStyle/>
          <a:p>
            <a:r>
              <a:rPr lang="fr-FR" sz="3200" b="1" dirty="0" smtClean="0"/>
              <a:t>Lisa JOUVELLE</a:t>
            </a:r>
          </a:p>
          <a:p>
            <a:r>
              <a:rPr lang="fr-FR" sz="3200" b="1" dirty="0" smtClean="0"/>
              <a:t>Valérie SASTRE</a:t>
            </a:r>
          </a:p>
          <a:p>
            <a:endParaRPr lang="fr-FR" sz="3200" b="1" dirty="0"/>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7351" y="7505700"/>
            <a:ext cx="238125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4" y="0"/>
                </a:lnTo>
                <a:lnTo>
                  <a:pt x="14985345" y="521793"/>
                </a:lnTo>
                <a:lnTo>
                  <a:pt x="14985344" y="10286999"/>
                </a:lnTo>
                <a:close/>
              </a:path>
            </a:pathLst>
          </a:custGeom>
          <a:solidFill>
            <a:srgbClr val="608E6B">
              <a:alpha val="9803"/>
            </a:srgbClr>
          </a:solidFill>
        </p:spPr>
        <p:txBody>
          <a:bodyPr wrap="square" lIns="0" tIns="0" rIns="0" bIns="0" rtlCol="0"/>
          <a:lstStyle/>
          <a:p>
            <a:endParaRPr/>
          </a:p>
        </p:txBody>
      </p:sp>
      <p:pic>
        <p:nvPicPr>
          <p:cNvPr id="19" name="Picture 4" descr="Astheya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293688"/>
            <a:ext cx="3429000" cy="198882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4236685"/>
            <a:ext cx="7396324" cy="2430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ZoneTexte 9"/>
          <p:cNvSpPr txBox="1"/>
          <p:nvPr/>
        </p:nvSpPr>
        <p:spPr>
          <a:xfrm>
            <a:off x="7010400" y="659012"/>
            <a:ext cx="9448800" cy="769441"/>
          </a:xfrm>
          <a:prstGeom prst="rect">
            <a:avLst/>
          </a:prstGeom>
          <a:noFill/>
        </p:spPr>
        <p:txBody>
          <a:bodyPr wrap="square" rtlCol="0">
            <a:spAutoFit/>
          </a:bodyPr>
          <a:lstStyle/>
          <a:p>
            <a:r>
              <a:rPr lang="fr-FR" sz="4400" b="1" dirty="0" smtClean="0">
                <a:solidFill>
                  <a:srgbClr val="CDD400"/>
                </a:solidFill>
              </a:rPr>
              <a:t>CADEAUX</a:t>
            </a:r>
            <a:endParaRPr lang="fr-FR" sz="4400" b="1" dirty="0">
              <a:solidFill>
                <a:srgbClr val="CDD400"/>
              </a:solidFill>
            </a:endParaRPr>
          </a:p>
        </p:txBody>
      </p:sp>
      <p:sp>
        <p:nvSpPr>
          <p:cNvPr id="8" name="ZoneTexte 7"/>
          <p:cNvSpPr txBox="1"/>
          <p:nvPr/>
        </p:nvSpPr>
        <p:spPr>
          <a:xfrm>
            <a:off x="10439400" y="5666874"/>
            <a:ext cx="3733800" cy="1569660"/>
          </a:xfrm>
          <a:prstGeom prst="rect">
            <a:avLst/>
          </a:prstGeom>
          <a:noFill/>
        </p:spPr>
        <p:txBody>
          <a:bodyPr wrap="square" rtlCol="0">
            <a:spAutoFit/>
          </a:bodyPr>
          <a:lstStyle/>
          <a:p>
            <a:r>
              <a:rPr lang="fr-FR" sz="3200" b="1" dirty="0" smtClean="0"/>
              <a:t>Estelle GASTIER</a:t>
            </a:r>
          </a:p>
          <a:p>
            <a:r>
              <a:rPr lang="fr-FR" sz="3200" b="1" dirty="0" smtClean="0"/>
              <a:t>Delphine MARIN</a:t>
            </a:r>
          </a:p>
          <a:p>
            <a:endParaRPr lang="fr-FR" sz="3200" b="1"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7351" y="7505700"/>
            <a:ext cx="238125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6875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3302655" y="0"/>
            <a:ext cx="14985365" cy="10287000"/>
          </a:xfrm>
          <a:custGeom>
            <a:avLst/>
            <a:gdLst/>
            <a:ahLst/>
            <a:cxnLst/>
            <a:rect l="l" t="t" r="r" b="b"/>
            <a:pathLst>
              <a:path w="14985365" h="10287000">
                <a:moveTo>
                  <a:pt x="14985344" y="10286999"/>
                </a:moveTo>
                <a:lnTo>
                  <a:pt x="0" y="10286999"/>
                </a:lnTo>
                <a:lnTo>
                  <a:pt x="13330452" y="0"/>
                </a:lnTo>
                <a:lnTo>
                  <a:pt x="14582674" y="0"/>
                </a:lnTo>
                <a:lnTo>
                  <a:pt x="14985345" y="521793"/>
                </a:lnTo>
                <a:lnTo>
                  <a:pt x="14985344" y="10286999"/>
                </a:lnTo>
                <a:close/>
              </a:path>
            </a:pathLst>
          </a:custGeom>
          <a:solidFill>
            <a:srgbClr val="608E6B">
              <a:alpha val="9803"/>
            </a:srgbClr>
          </a:solidFill>
        </p:spPr>
        <p:txBody>
          <a:bodyPr wrap="square" lIns="0" tIns="0" rIns="0" bIns="0" rtlCol="0"/>
          <a:lstStyle/>
          <a:p>
            <a:endParaRPr/>
          </a:p>
        </p:txBody>
      </p:sp>
      <p:pic>
        <p:nvPicPr>
          <p:cNvPr id="19" name="Picture 4" descr="Astheya_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293688"/>
            <a:ext cx="3429000" cy="1988820"/>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p:cNvSpPr txBox="1"/>
          <p:nvPr/>
        </p:nvSpPr>
        <p:spPr>
          <a:xfrm>
            <a:off x="7010400" y="659012"/>
            <a:ext cx="9448800" cy="769441"/>
          </a:xfrm>
          <a:prstGeom prst="rect">
            <a:avLst/>
          </a:prstGeom>
          <a:noFill/>
        </p:spPr>
        <p:txBody>
          <a:bodyPr wrap="square" rtlCol="0">
            <a:spAutoFit/>
          </a:bodyPr>
          <a:lstStyle/>
          <a:p>
            <a:r>
              <a:rPr lang="fr-FR" sz="4400" b="1" dirty="0" smtClean="0">
                <a:solidFill>
                  <a:srgbClr val="CDD400"/>
                </a:solidFill>
              </a:rPr>
              <a:t>RÉSULTATS DE L’ÉQUIPE</a:t>
            </a:r>
            <a:endParaRPr lang="fr-FR" sz="4400" b="1" dirty="0">
              <a:solidFill>
                <a:srgbClr val="CDD400"/>
              </a:solidFill>
            </a:endParaRPr>
          </a:p>
        </p:txBody>
      </p:sp>
      <p:sp>
        <p:nvSpPr>
          <p:cNvPr id="2" name="Rectangle 1"/>
          <p:cNvSpPr/>
          <p:nvPr/>
        </p:nvSpPr>
        <p:spPr>
          <a:xfrm>
            <a:off x="3048000" y="3212535"/>
            <a:ext cx="12468224" cy="5632311"/>
          </a:xfrm>
          <a:prstGeom prst="rect">
            <a:avLst/>
          </a:prstGeom>
        </p:spPr>
        <p:txBody>
          <a:bodyPr wrap="square">
            <a:spAutoFit/>
          </a:bodyPr>
          <a:lstStyle/>
          <a:p>
            <a:pPr algn="ctr"/>
            <a:r>
              <a:rPr lang="fr-FR" sz="3600" b="1" dirty="0" smtClean="0"/>
              <a:t>47 173 </a:t>
            </a:r>
            <a:r>
              <a:rPr lang="fr-FR" sz="3600" dirty="0" smtClean="0"/>
              <a:t>€ </a:t>
            </a:r>
            <a:r>
              <a:rPr lang="fr-FR" sz="3600" dirty="0"/>
              <a:t>TTC de CA, </a:t>
            </a:r>
            <a:r>
              <a:rPr lang="fr-FR" sz="3600" b="1" dirty="0" smtClean="0"/>
              <a:t>195</a:t>
            </a:r>
            <a:r>
              <a:rPr lang="fr-FR" sz="3600" dirty="0" smtClean="0"/>
              <a:t> </a:t>
            </a:r>
            <a:r>
              <a:rPr lang="fr-FR" sz="3600" dirty="0"/>
              <a:t>escales réalisées</a:t>
            </a:r>
            <a:r>
              <a:rPr lang="fr-FR" sz="3600" b="1" dirty="0"/>
              <a:t>, </a:t>
            </a:r>
            <a:r>
              <a:rPr lang="fr-FR" sz="3600" b="1" dirty="0" smtClean="0"/>
              <a:t/>
            </a:r>
            <a:br>
              <a:rPr lang="fr-FR" sz="3600" b="1" dirty="0" smtClean="0"/>
            </a:br>
            <a:r>
              <a:rPr lang="fr-FR" sz="3600" b="1" dirty="0" smtClean="0"/>
              <a:t>1 091 </a:t>
            </a:r>
            <a:r>
              <a:rPr lang="fr-FR" sz="3600" dirty="0" smtClean="0"/>
              <a:t>participants, </a:t>
            </a:r>
            <a:r>
              <a:rPr lang="fr-FR" sz="3600" b="1" dirty="0" smtClean="0"/>
              <a:t>48</a:t>
            </a:r>
            <a:r>
              <a:rPr lang="fr-FR" sz="3600" b="1" dirty="0"/>
              <a:t> 004 </a:t>
            </a:r>
            <a:r>
              <a:rPr lang="fr-FR" sz="3600" dirty="0"/>
              <a:t>km </a:t>
            </a:r>
            <a:r>
              <a:rPr lang="fr-FR" sz="3600" dirty="0" smtClean="0"/>
              <a:t>parcourus !!</a:t>
            </a:r>
          </a:p>
          <a:p>
            <a:pPr algn="ctr"/>
            <a:endParaRPr lang="fr-FR" sz="3600" dirty="0" smtClean="0"/>
          </a:p>
          <a:p>
            <a:pPr algn="ctr"/>
            <a:r>
              <a:rPr lang="fr-FR" sz="3600" dirty="0" smtClean="0"/>
              <a:t>L’équipe </a:t>
            </a:r>
            <a:r>
              <a:rPr lang="fr-FR" sz="3600" dirty="0"/>
              <a:t>réalise un CA moyen de </a:t>
            </a:r>
            <a:r>
              <a:rPr lang="fr-FR" sz="3600" b="1" dirty="0" smtClean="0"/>
              <a:t>241,91</a:t>
            </a:r>
            <a:r>
              <a:rPr lang="fr-FR" sz="3600" dirty="0" smtClean="0"/>
              <a:t> </a:t>
            </a:r>
            <a:r>
              <a:rPr lang="fr-FR" sz="3600" dirty="0"/>
              <a:t>€ </a:t>
            </a:r>
            <a:r>
              <a:rPr lang="fr-FR" sz="3600" dirty="0" smtClean="0"/>
              <a:t>TTC</a:t>
            </a:r>
            <a:r>
              <a:rPr lang="fr-FR" sz="3600" dirty="0"/>
              <a:t> </a:t>
            </a:r>
            <a:r>
              <a:rPr lang="fr-FR" sz="3600" dirty="0" smtClean="0"/>
              <a:t/>
            </a:r>
            <a:br>
              <a:rPr lang="fr-FR" sz="3600" dirty="0" smtClean="0"/>
            </a:br>
            <a:r>
              <a:rPr lang="fr-FR" sz="3600" dirty="0" smtClean="0"/>
              <a:t>avec </a:t>
            </a:r>
            <a:r>
              <a:rPr lang="fr-FR" sz="3600" dirty="0"/>
              <a:t>6 participants par escale</a:t>
            </a:r>
            <a:r>
              <a:rPr lang="fr-FR" sz="3600" dirty="0" smtClean="0"/>
              <a:t>.</a:t>
            </a:r>
          </a:p>
          <a:p>
            <a:pPr algn="ctr"/>
            <a:r>
              <a:rPr lang="fr-FR" sz="3600" dirty="0" smtClean="0"/>
              <a:t>Une </a:t>
            </a:r>
            <a:r>
              <a:rPr lang="fr-FR" sz="3600" dirty="0"/>
              <a:t>moyenne </a:t>
            </a:r>
            <a:r>
              <a:rPr lang="fr-FR" sz="3600" dirty="0" smtClean="0"/>
              <a:t> de </a:t>
            </a:r>
            <a:r>
              <a:rPr lang="fr-FR" sz="3600" b="1" dirty="0" smtClean="0"/>
              <a:t>48,75</a:t>
            </a:r>
            <a:r>
              <a:rPr lang="fr-FR" sz="3600" dirty="0" smtClean="0"/>
              <a:t> </a:t>
            </a:r>
            <a:r>
              <a:rPr lang="fr-FR" sz="3600" dirty="0"/>
              <a:t>escales réalisées par </a:t>
            </a:r>
            <a:r>
              <a:rPr lang="fr-FR" sz="3600" dirty="0" smtClean="0"/>
              <a:t>mois</a:t>
            </a:r>
          </a:p>
          <a:p>
            <a:pPr algn="ctr"/>
            <a:r>
              <a:rPr lang="fr-FR" sz="3600" dirty="0" smtClean="0"/>
              <a:t>soit </a:t>
            </a:r>
            <a:r>
              <a:rPr lang="fr-FR" sz="3600" b="1" dirty="0" smtClean="0"/>
              <a:t>5,42</a:t>
            </a:r>
            <a:r>
              <a:rPr lang="fr-FR" sz="3600" dirty="0" smtClean="0"/>
              <a:t> </a:t>
            </a:r>
            <a:r>
              <a:rPr lang="fr-FR" sz="3600" dirty="0"/>
              <a:t>escales par mois et par conseillère.</a:t>
            </a:r>
          </a:p>
          <a:p>
            <a:pPr algn="ctr"/>
            <a:endParaRPr lang="fr-FR" sz="3600" dirty="0" smtClean="0"/>
          </a:p>
          <a:p>
            <a:r>
              <a:rPr lang="fr-FR" sz="3600" b="1" i="1" dirty="0" smtClean="0">
                <a:solidFill>
                  <a:srgbClr val="CDD400"/>
                </a:solidFill>
              </a:rPr>
              <a:t>À toute l’équipe !</a:t>
            </a:r>
            <a:endParaRPr lang="fr-FR" sz="3600" b="1" i="1" dirty="0">
              <a:solidFill>
                <a:srgbClr val="CDD400"/>
              </a:solidFill>
            </a:endParaRPr>
          </a:p>
          <a:p>
            <a:pPr algn="ctr"/>
            <a:endParaRPr lang="fr-FR" sz="3600"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 y="7181850"/>
            <a:ext cx="238125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5457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1400" y="1257300"/>
            <a:ext cx="10287000" cy="8209940"/>
          </a:xfrm>
          <a:prstGeom prst="rect">
            <a:avLst/>
          </a:prstGeom>
        </p:spPr>
        <p:txBody>
          <a:bodyPr wrap="square">
            <a:spAutoFit/>
          </a:bodyPr>
          <a:lstStyle/>
          <a:p>
            <a:pPr algn="just">
              <a:spcBef>
                <a:spcPts val="300"/>
              </a:spcBef>
              <a:spcAft>
                <a:spcPts val="600"/>
              </a:spcAft>
            </a:pPr>
            <a:r>
              <a:rPr lang="fr-FR" sz="2000" dirty="0" smtClean="0">
                <a:solidFill>
                  <a:srgbClr val="000000"/>
                </a:solidFill>
                <a:latin typeface="Calibri" panose="020F0502020204030204" pitchFamily="34" charset="0"/>
                <a:ea typeface="Calibri" panose="020F0502020204030204" pitchFamily="34" charset="0"/>
                <a:cs typeface="Arial" panose="020B0604020202020204" pitchFamily="34" charset="0"/>
              </a:rPr>
              <a:t>Commentaires individuels :</a:t>
            </a:r>
            <a:endPar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Françoise </a:t>
            </a:r>
            <a:r>
              <a:rPr lang="fr-FR" sz="2000" b="1" dirty="0" err="1">
                <a:solidFill>
                  <a:srgbClr val="000000"/>
                </a:solidFill>
                <a:latin typeface="Calibri" panose="020F0502020204030204" pitchFamily="34" charset="0"/>
                <a:ea typeface="Calibri" panose="020F0502020204030204" pitchFamily="34" charset="0"/>
                <a:cs typeface="Arial" panose="020B0604020202020204" pitchFamily="34" charset="0"/>
              </a:rPr>
              <a:t>Tardier</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les objectifs de chiffre d’affaires et de nombre de participants sont atteints. La formation et les échanges de pratiques permettront d’augmenter le nombre d’escales ;</a:t>
            </a: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Lisa </a:t>
            </a:r>
            <a:r>
              <a:rPr lang="fr-FR" sz="2000" b="1" dirty="0" err="1">
                <a:solidFill>
                  <a:srgbClr val="000000"/>
                </a:solidFill>
                <a:latin typeface="Calibri" panose="020F0502020204030204" pitchFamily="34" charset="0"/>
                <a:ea typeface="Calibri" panose="020F0502020204030204" pitchFamily="34" charset="0"/>
                <a:cs typeface="Arial" panose="020B0604020202020204" pitchFamily="34" charset="0"/>
              </a:rPr>
              <a:t>Jouvelle</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tous les objectifs sont atteints. Avec 10 252 km parcourus, le premier lot était très proche. Félicitations ;</a:t>
            </a: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Solène </a:t>
            </a:r>
            <a:r>
              <a:rPr lang="fr-FR" sz="2000" b="1" dirty="0" err="1">
                <a:solidFill>
                  <a:srgbClr val="000000"/>
                </a:solidFill>
                <a:latin typeface="Calibri" panose="020F0502020204030204" pitchFamily="34" charset="0"/>
                <a:ea typeface="Calibri" panose="020F0502020204030204" pitchFamily="34" charset="0"/>
                <a:cs typeface="Arial" panose="020B0604020202020204" pitchFamily="34" charset="0"/>
              </a:rPr>
              <a:t>Festres</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avec 7 participants en moyenne, les escales sont très bien organisées. Malheureusement, il en manquait un sur la période pour entrer dans les conditions du challenge. Avec un chiffre d’affaires de 333 euros en moyenne, les escales sont une réussite. ;</a:t>
            </a: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Valérie </a:t>
            </a:r>
            <a:r>
              <a:rPr lang="fr-FR" sz="2000" b="1" dirty="0" err="1">
                <a:solidFill>
                  <a:srgbClr val="000000"/>
                </a:solidFill>
                <a:latin typeface="Calibri" panose="020F0502020204030204" pitchFamily="34" charset="0"/>
                <a:ea typeface="Calibri" panose="020F0502020204030204" pitchFamily="34" charset="0"/>
                <a:cs typeface="Arial" panose="020B0604020202020204" pitchFamily="34" charset="0"/>
              </a:rPr>
              <a:t>Sastre</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tous les objectifs sont atteints. Près de 10 000 km parcourus, avec 41 escales et un chiffre d’affaires de 249 euros par escale. Félicitations ;</a:t>
            </a: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Myriam </a:t>
            </a:r>
            <a:r>
              <a:rPr lang="fr-FR" sz="2000" b="1" dirty="0" err="1">
                <a:solidFill>
                  <a:srgbClr val="000000"/>
                </a:solidFill>
                <a:latin typeface="Calibri" panose="020F0502020204030204" pitchFamily="34" charset="0"/>
                <a:ea typeface="Calibri" panose="020F0502020204030204" pitchFamily="34" charset="0"/>
                <a:cs typeface="Arial" panose="020B0604020202020204" pitchFamily="34" charset="0"/>
              </a:rPr>
              <a:t>Ziani</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avec un CA moyen de 226 euros et 6 participants par escale, l’opération s’est bien déroulée. La formation et les échanges de pratiques permettront d’augmenter le nombre d’escales ;</a:t>
            </a:r>
          </a:p>
          <a:p>
            <a:pPr marL="285750" indent="-285750" algn="just">
              <a:spcBef>
                <a:spcPts val="300"/>
              </a:spcBef>
              <a:spcAft>
                <a:spcPts val="600"/>
              </a:spcAft>
              <a:buClr>
                <a:srgbClr val="CDD400"/>
              </a:buClr>
              <a:buFont typeface="Wingdings" panose="05000000000000000000" pitchFamily="2" charset="2"/>
              <a:buChar char="v"/>
            </a:pPr>
            <a:r>
              <a:rPr lang="fr-FR" sz="2000" b="1" dirty="0" err="1" smtClean="0">
                <a:solidFill>
                  <a:srgbClr val="000000"/>
                </a:solidFill>
                <a:latin typeface="Calibri" panose="020F0502020204030204" pitchFamily="34" charset="0"/>
                <a:ea typeface="Calibri" panose="020F0502020204030204" pitchFamily="34" charset="0"/>
                <a:cs typeface="Arial" panose="020B0604020202020204" pitchFamily="34" charset="0"/>
              </a:rPr>
              <a:t>Léane</a:t>
            </a: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Berthet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avec 28 escales réalisées, l’opération est un succès. Seul le chiffre d’affaires moyen réalisé n’a pas permis de rentrer dans les conditions du challenge, les échanges de pratiques permettront d’améliorer l’argumentaire lors des escales ;</a:t>
            </a: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Estelle </a:t>
            </a:r>
            <a:r>
              <a:rPr lang="fr-FR" sz="2000" b="1" dirty="0" err="1">
                <a:solidFill>
                  <a:srgbClr val="000000"/>
                </a:solidFill>
                <a:latin typeface="Calibri" panose="020F0502020204030204" pitchFamily="34" charset="0"/>
                <a:ea typeface="Calibri" panose="020F0502020204030204" pitchFamily="34" charset="0"/>
                <a:cs typeface="Arial" panose="020B0604020202020204" pitchFamily="34" charset="0"/>
              </a:rPr>
              <a:t>Gastier</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toutes les conditions du challenge sont réunies. Avec 21 escales réalisées, l’opération s’est très bien déroulée étant donné sa disponibilité (travail d’appoint) ;</a:t>
            </a:r>
          </a:p>
          <a:p>
            <a:pPr marL="285750" indent="-285750" algn="just">
              <a:spcBef>
                <a:spcPts val="300"/>
              </a:spcBef>
              <a:spcAft>
                <a:spcPts val="600"/>
              </a:spcAft>
              <a:buClr>
                <a:srgbClr val="CDD400"/>
              </a:buClr>
              <a:buFont typeface="Wingdings" panose="05000000000000000000" pitchFamily="2" charset="2"/>
              <a:buChar char="v"/>
            </a:pPr>
            <a:r>
              <a:rPr lang="fr-FR" sz="2000" b="1" dirty="0" err="1" smtClean="0">
                <a:solidFill>
                  <a:srgbClr val="000000"/>
                </a:solidFill>
                <a:latin typeface="Calibri" panose="020F0502020204030204" pitchFamily="34" charset="0"/>
                <a:ea typeface="Calibri" panose="020F0502020204030204" pitchFamily="34" charset="0"/>
                <a:cs typeface="Arial" panose="020B0604020202020204" pitchFamily="34" charset="0"/>
              </a:rPr>
              <a:t>Adilah</a:t>
            </a: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 </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Samba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avec un CA moyen de 246 euros et 7 participants par escale, l’opération s’est bien déroulée. Les escales sont bien organisées et plaisent aux invités. La formation et les échanges de pratiques permettront d’augmenter le nombre d’escales ;</a:t>
            </a:r>
          </a:p>
          <a:p>
            <a:pPr marL="285750" indent="-285750" algn="just">
              <a:spcBef>
                <a:spcPts val="300"/>
              </a:spcBef>
              <a:spcAft>
                <a:spcPts val="600"/>
              </a:spcAft>
              <a:buClr>
                <a:srgbClr val="CDD400"/>
              </a:buClr>
              <a:buFont typeface="Wingdings" panose="05000000000000000000" pitchFamily="2" charset="2"/>
              <a:buChar char="v"/>
            </a:pPr>
            <a:r>
              <a:rPr lang="fr-FR" sz="2000"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Delphine </a:t>
            </a:r>
            <a:r>
              <a:rPr lang="fr-FR" sz="2000" b="1" dirty="0">
                <a:solidFill>
                  <a:srgbClr val="000000"/>
                </a:solidFill>
                <a:latin typeface="Calibri" panose="020F0502020204030204" pitchFamily="34" charset="0"/>
                <a:ea typeface="Calibri" panose="020F0502020204030204" pitchFamily="34" charset="0"/>
                <a:cs typeface="Arial" panose="020B0604020202020204" pitchFamily="34" charset="0"/>
              </a:rPr>
              <a:t>Marin :</a:t>
            </a:r>
            <a:r>
              <a:rPr lang="fr-FR" sz="2000" dirty="0">
                <a:solidFill>
                  <a:srgbClr val="000000"/>
                </a:solidFill>
                <a:latin typeface="Calibri" panose="020F0502020204030204" pitchFamily="34" charset="0"/>
                <a:ea typeface="Calibri" panose="020F0502020204030204" pitchFamily="34" charset="0"/>
                <a:cs typeface="Arial" panose="020B0604020202020204" pitchFamily="34" charset="0"/>
              </a:rPr>
              <a:t> toutes les conditions du challenge sont réunies. Avec 21 escales réalisées, l’opération s’est très bien déroulée.</a:t>
            </a:r>
          </a:p>
        </p:txBody>
      </p:sp>
    </p:spTree>
    <p:extLst>
      <p:ext uri="{BB962C8B-B14F-4D97-AF65-F5344CB8AC3E}">
        <p14:creationId xmlns:p14="http://schemas.microsoft.com/office/powerpoint/2010/main" val="3281325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TotalTime>
  <Words>51</Words>
  <Application>Microsoft Office PowerPoint</Application>
  <PresentationFormat>Personnalisé</PresentationFormat>
  <Paragraphs>39</Paragraphs>
  <Slides>8</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8</vt:i4>
      </vt:variant>
    </vt:vector>
  </HeadingPairs>
  <TitlesOfParts>
    <vt:vector size="14" baseType="lpstr">
      <vt:lpstr>Arial</vt:lpstr>
      <vt:lpstr>Calibri</vt:lpstr>
      <vt:lpstr>Trebuchet MS</vt:lpstr>
      <vt:lpstr>Verdana</vt:lpstr>
      <vt:lpstr>Wingdings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Stéphanie Gauthier</dc:creator>
  <cp:keywords>DAC7bqvsiXg</cp:keywords>
  <cp:lastModifiedBy>Besne.Julie</cp:lastModifiedBy>
  <cp:revision>59</cp:revision>
  <dcterms:created xsi:type="dcterms:W3CDTF">2018-06-23T06:17:58Z</dcterms:created>
  <dcterms:modified xsi:type="dcterms:W3CDTF">2018-07-30T17:39:41Z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2018-06-23T00:00:00Z</vt:filetime>
  </property>
  <property fmtid="{D5CDD505-2E9C-101B-9397-08002B2CF9AE}" pid="3" name="Creator">
    <vt:lpwstr>Canva</vt:lpwstr>
  </property>
  <property fmtid="{D5CDD505-2E9C-101B-9397-08002B2CF9AE}" pid="4" name="LastSaved">
    <vt:filetime>2018-06-23T00:00:00Z</vt:filetime>
  </property>
</Properties>
</file>