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7" r:id="rId2"/>
    <p:sldId id="262" r:id="rId3"/>
    <p:sldId id="256" r:id="rId4"/>
    <p:sldId id="258" r:id="rId5"/>
    <p:sldId id="260" r:id="rId6"/>
    <p:sldId id="264" r:id="rId7"/>
    <p:sldId id="263" r:id="rId8"/>
    <p:sldId id="261" r:id="rId9"/>
  </p:sldIdLst>
  <p:sldSz cx="18288000" cy="10287000"/>
  <p:notesSz cx="10287000" cy="1828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D400"/>
    <a:srgbClr val="423421"/>
    <a:srgbClr val="FDEED6"/>
    <a:srgbClr val="433A29"/>
    <a:srgbClr val="473E25"/>
    <a:srgbClr val="463026"/>
    <a:srgbClr val="663300"/>
    <a:srgbClr val="4641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610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57700" cy="9144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826621" y="0"/>
            <a:ext cx="4457700" cy="9144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67BA8-B6FA-49F1-9F8B-CC8B60F436F2}" type="datetimeFigureOut">
              <a:rPr lang="fr-FR" smtClean="0"/>
              <a:t>25/07/2018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17370779"/>
            <a:ext cx="4457700" cy="914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826621" y="17370779"/>
            <a:ext cx="4457700" cy="914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CA875C-4601-41AF-B881-8D85F1059C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2831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176812" y="1943100"/>
            <a:ext cx="15111188" cy="164592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176812" y="1943100"/>
            <a:ext cx="15111188" cy="164592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7/25/2018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176812" y="1943100"/>
            <a:ext cx="15111188" cy="164592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7/25/2018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7/25/2018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4400" y="2366010"/>
            <a:ext cx="1645920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  <p:sp>
        <p:nvSpPr>
          <p:cNvPr id="11" name="Rectangle 10"/>
          <p:cNvSpPr/>
          <p:nvPr userDrawn="1"/>
        </p:nvSpPr>
        <p:spPr>
          <a:xfrm>
            <a:off x="3176813" y="0"/>
            <a:ext cx="15076215" cy="1300162"/>
          </a:xfrm>
          <a:prstGeom prst="rect">
            <a:avLst/>
          </a:prstGeom>
          <a:solidFill>
            <a:srgbClr val="423421"/>
          </a:solidFill>
          <a:ln>
            <a:solidFill>
              <a:srgbClr val="CDD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3176812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3302655" y="0"/>
            <a:ext cx="14985365" cy="10287000"/>
          </a:xfrm>
          <a:custGeom>
            <a:avLst/>
            <a:gdLst/>
            <a:ahLst/>
            <a:cxnLst/>
            <a:rect l="l" t="t" r="r" b="b"/>
            <a:pathLst>
              <a:path w="14985365" h="10287000">
                <a:moveTo>
                  <a:pt x="14985344" y="10286999"/>
                </a:moveTo>
                <a:lnTo>
                  <a:pt x="0" y="10286999"/>
                </a:lnTo>
                <a:lnTo>
                  <a:pt x="13330452" y="0"/>
                </a:lnTo>
                <a:lnTo>
                  <a:pt x="14582674" y="0"/>
                </a:lnTo>
                <a:lnTo>
                  <a:pt x="14985345" y="521793"/>
                </a:lnTo>
                <a:lnTo>
                  <a:pt x="14985344" y="10286999"/>
                </a:lnTo>
                <a:close/>
              </a:path>
            </a:pathLst>
          </a:custGeom>
          <a:solidFill>
            <a:srgbClr val="608E6B">
              <a:alpha val="9803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044057" y="6488869"/>
            <a:ext cx="9975850" cy="1690976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30"/>
              </a:spcBef>
              <a:tabLst>
                <a:tab pos="560070" algn="l"/>
                <a:tab pos="1083945" algn="l"/>
                <a:tab pos="1646555" algn="l"/>
                <a:tab pos="2188845" algn="l"/>
                <a:tab pos="2983865" algn="l"/>
                <a:tab pos="3531235" algn="l"/>
                <a:tab pos="4086225" algn="l"/>
                <a:tab pos="4910455" algn="l"/>
                <a:tab pos="5424805" algn="l"/>
                <a:tab pos="5777230" algn="l"/>
                <a:tab pos="6256655" algn="l"/>
                <a:tab pos="7080884" algn="l"/>
                <a:tab pos="7608570" algn="l"/>
                <a:tab pos="8115300" algn="l"/>
                <a:tab pos="8608060" algn="l"/>
                <a:tab pos="9171305" algn="l"/>
                <a:tab pos="9698990" algn="l"/>
              </a:tabLst>
            </a:pPr>
            <a:r>
              <a:rPr lang="fr-FR" sz="3600" b="1" spc="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  <a:cs typeface="Verdana"/>
              </a:rPr>
              <a:t>ASTHÉYA</a:t>
            </a:r>
            <a:endParaRPr sz="3600" b="1" spc="6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40"/>
              </a:spcBef>
            </a:pPr>
            <a:endParaRPr sz="4400" b="1" spc="6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  <a:cs typeface="Times New Roman"/>
            </a:endParaRPr>
          </a:p>
          <a:p>
            <a:pPr marL="3261995" marR="1287145" indent="-1769110" algn="ctr">
              <a:lnSpc>
                <a:spcPct val="120200"/>
              </a:lnSpc>
            </a:pPr>
            <a:r>
              <a:rPr lang="fr-FR" sz="2400" b="1" spc="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  <a:cs typeface="Verdana"/>
              </a:rPr>
              <a:t>Voyage autour du thé</a:t>
            </a:r>
            <a:endParaRPr sz="2800" b="1" spc="6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  <a:cs typeface="Aria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857500"/>
            <a:ext cx="2640945" cy="2640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857501"/>
            <a:ext cx="3588194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Astheya_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1662" y="2857501"/>
            <a:ext cx="2609848" cy="260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71692" y="342900"/>
            <a:ext cx="5439708" cy="63222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fr-FR" sz="4000" b="1" spc="600" dirty="0" smtClean="0">
                <a:solidFill>
                  <a:srgbClr val="FFFFFF"/>
                </a:solidFill>
                <a:latin typeface="Trebuchet MS" panose="020B0603020202020204" pitchFamily="34" charset="0"/>
                <a:cs typeface="Verdana"/>
              </a:rPr>
              <a:t>IDENTITÉ</a:t>
            </a:r>
            <a:endParaRPr sz="4000" b="1" spc="600" dirty="0">
              <a:latin typeface="Trebuchet MS" panose="020B0603020202020204" pitchFamily="34" charset="0"/>
              <a:cs typeface="Verdan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302655" y="0"/>
            <a:ext cx="14985365" cy="10287000"/>
          </a:xfrm>
          <a:custGeom>
            <a:avLst/>
            <a:gdLst/>
            <a:ahLst/>
            <a:cxnLst/>
            <a:rect l="l" t="t" r="r" b="b"/>
            <a:pathLst>
              <a:path w="14985365" h="10287000">
                <a:moveTo>
                  <a:pt x="14985344" y="10286999"/>
                </a:moveTo>
                <a:lnTo>
                  <a:pt x="0" y="10286999"/>
                </a:lnTo>
                <a:lnTo>
                  <a:pt x="13330452" y="0"/>
                </a:lnTo>
                <a:lnTo>
                  <a:pt x="14582675" y="0"/>
                </a:lnTo>
                <a:lnTo>
                  <a:pt x="14985345" y="521792"/>
                </a:lnTo>
                <a:lnTo>
                  <a:pt x="14985344" y="10286999"/>
                </a:lnTo>
                <a:close/>
              </a:path>
            </a:pathLst>
          </a:custGeom>
          <a:solidFill>
            <a:srgbClr val="608E6B">
              <a:alpha val="9803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-914400" y="1893116"/>
            <a:ext cx="12672546" cy="5328382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624330">
              <a:lnSpc>
                <a:spcPct val="100000"/>
              </a:lnSpc>
              <a:spcBef>
                <a:spcPts val="3125"/>
              </a:spcBef>
            </a:pPr>
            <a:r>
              <a:rPr lang="fr-FR" sz="2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Siège social : </a:t>
            </a:r>
            <a:r>
              <a:rPr lang="fr-FR" sz="2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			6 Route du gros chêne,  </a:t>
            </a:r>
            <a:r>
              <a:rPr lang="fr-FR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44860 </a:t>
            </a:r>
            <a:r>
              <a:rPr lang="fr-FR" sz="2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							SAINT </a:t>
            </a:r>
            <a:r>
              <a:rPr lang="fr-FR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AIGNAN </a:t>
            </a:r>
            <a:r>
              <a:rPr lang="fr-FR" sz="2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GRANDLIEU</a:t>
            </a:r>
          </a:p>
          <a:p>
            <a:pPr marL="1624330">
              <a:lnSpc>
                <a:spcPct val="100000"/>
              </a:lnSpc>
              <a:spcBef>
                <a:spcPts val="3125"/>
              </a:spcBef>
            </a:pPr>
            <a:r>
              <a:rPr lang="fr-FR" sz="2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Forme juridique : </a:t>
            </a:r>
            <a:r>
              <a:rPr lang="fr-FR" sz="2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		Société par actions simplifiée 							(SAS)</a:t>
            </a:r>
          </a:p>
          <a:p>
            <a:pPr marL="1624330">
              <a:spcBef>
                <a:spcPts val="3125"/>
              </a:spcBef>
            </a:pPr>
            <a:r>
              <a:rPr lang="fr-FR" sz="2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Mandataire social : </a:t>
            </a:r>
            <a:r>
              <a:rPr lang="fr-FR" sz="2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		Monique Duchêne – Présidente</a:t>
            </a:r>
          </a:p>
          <a:p>
            <a:pPr marL="1624330">
              <a:spcBef>
                <a:spcPts val="3125"/>
              </a:spcBef>
            </a:pPr>
            <a:r>
              <a:rPr lang="fr-FR" sz="2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Activité : </a:t>
            </a:r>
            <a:r>
              <a:rPr lang="fr-FR" sz="2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				Vente à domicile (4799A)</a:t>
            </a:r>
          </a:p>
          <a:p>
            <a:pPr marL="1624330">
              <a:lnSpc>
                <a:spcPct val="100000"/>
              </a:lnSpc>
              <a:spcBef>
                <a:spcPts val="3125"/>
              </a:spcBef>
            </a:pPr>
            <a:r>
              <a:rPr lang="fr-FR" sz="2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N° SIRET : </a:t>
            </a:r>
            <a:r>
              <a:rPr lang="fr-FR" sz="2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				800 451 973 000 13</a:t>
            </a:r>
          </a:p>
          <a:p>
            <a:pPr marL="1624330">
              <a:lnSpc>
                <a:spcPct val="100000"/>
              </a:lnSpc>
              <a:spcBef>
                <a:spcPts val="3125"/>
              </a:spcBef>
            </a:pPr>
            <a:r>
              <a:rPr lang="fr-FR" sz="2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Capital social : </a:t>
            </a:r>
            <a:r>
              <a:rPr lang="fr-FR" sz="2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			125 000 €</a:t>
            </a:r>
            <a:r>
              <a:rPr lang="fr-FR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/>
            </a:r>
            <a:br>
              <a:rPr lang="fr-FR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</a:br>
            <a:endParaRPr sz="2400" spc="300" dirty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  <a:cs typeface="Verdan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0281" y="4762500"/>
            <a:ext cx="7357694" cy="528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545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571692" y="342900"/>
            <a:ext cx="5439708" cy="63222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fr-FR" sz="4000" b="1" spc="600" dirty="0" smtClean="0">
                <a:solidFill>
                  <a:srgbClr val="FFFFFF"/>
                </a:solidFill>
                <a:latin typeface="Trebuchet MS" panose="020B0603020202020204" pitchFamily="34" charset="0"/>
                <a:cs typeface="Verdana"/>
              </a:rPr>
              <a:t>HISTORIQUE</a:t>
            </a:r>
            <a:endParaRPr sz="4000" b="1" spc="600" dirty="0">
              <a:latin typeface="Trebuchet MS" panose="020B0603020202020204" pitchFamily="34" charset="0"/>
              <a:cs typeface="Verdan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302655" y="0"/>
            <a:ext cx="14985365" cy="10287000"/>
          </a:xfrm>
          <a:custGeom>
            <a:avLst/>
            <a:gdLst/>
            <a:ahLst/>
            <a:cxnLst/>
            <a:rect l="l" t="t" r="r" b="b"/>
            <a:pathLst>
              <a:path w="14985365" h="10287000">
                <a:moveTo>
                  <a:pt x="14985344" y="10286999"/>
                </a:moveTo>
                <a:lnTo>
                  <a:pt x="0" y="10286999"/>
                </a:lnTo>
                <a:lnTo>
                  <a:pt x="13330452" y="0"/>
                </a:lnTo>
                <a:lnTo>
                  <a:pt x="14582675" y="0"/>
                </a:lnTo>
                <a:lnTo>
                  <a:pt x="14985345" y="521792"/>
                </a:lnTo>
                <a:lnTo>
                  <a:pt x="14985344" y="10286999"/>
                </a:lnTo>
                <a:close/>
              </a:path>
            </a:pathLst>
          </a:custGeom>
          <a:solidFill>
            <a:srgbClr val="608E6B">
              <a:alpha val="9803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82600" y="4410433"/>
            <a:ext cx="8458200" cy="1124667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66713">
              <a:lnSpc>
                <a:spcPct val="100000"/>
              </a:lnSpc>
              <a:spcBef>
                <a:spcPts val="3125"/>
              </a:spcBef>
            </a:pPr>
            <a:r>
              <a:rPr lang="fr-FR" sz="2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Créée en 2014</a:t>
            </a:r>
            <a:r>
              <a:rPr lang="fr-FR" sz="2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, l’entreprise est née de la rencontre de 4 amis qui partagent des valeurs communes.</a:t>
            </a:r>
            <a:endParaRPr sz="2400" spc="300" dirty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  <a:cs typeface="Verdana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9571692" y="6515100"/>
            <a:ext cx="7039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Aujourd’hui, </a:t>
            </a:r>
            <a:r>
              <a:rPr lang="fr-FR" sz="24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Asthéya</a:t>
            </a:r>
            <a:r>
              <a:rPr lang="fr-FR" sz="2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 compte plus de </a:t>
            </a:r>
            <a:r>
              <a:rPr lang="fr-FR" sz="2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200 conseillers </a:t>
            </a:r>
            <a:r>
              <a:rPr lang="fr-FR" sz="2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en France dans plus de </a:t>
            </a:r>
            <a:r>
              <a:rPr lang="fr-FR" sz="2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57 départements.</a:t>
            </a:r>
            <a:endParaRPr lang="fr-FR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3302655" y="0"/>
            <a:ext cx="14985365" cy="10287000"/>
          </a:xfrm>
          <a:custGeom>
            <a:avLst/>
            <a:gdLst/>
            <a:ahLst/>
            <a:cxnLst/>
            <a:rect l="l" t="t" r="r" b="b"/>
            <a:pathLst>
              <a:path w="14985365" h="10287000">
                <a:moveTo>
                  <a:pt x="14985344" y="10286999"/>
                </a:moveTo>
                <a:lnTo>
                  <a:pt x="0" y="10286999"/>
                </a:lnTo>
                <a:lnTo>
                  <a:pt x="13330452" y="0"/>
                </a:lnTo>
                <a:lnTo>
                  <a:pt x="14582674" y="0"/>
                </a:lnTo>
                <a:lnTo>
                  <a:pt x="14985345" y="521793"/>
                </a:lnTo>
                <a:lnTo>
                  <a:pt x="14985344" y="10286999"/>
                </a:lnTo>
                <a:close/>
              </a:path>
            </a:pathLst>
          </a:custGeom>
          <a:solidFill>
            <a:srgbClr val="608E6B">
              <a:alpha val="9803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5562600"/>
            <a:ext cx="18288000" cy="238125"/>
          </a:xfrm>
          <a:custGeom>
            <a:avLst/>
            <a:gdLst/>
            <a:ahLst/>
            <a:cxnLst/>
            <a:rect l="l" t="t" r="r" b="b"/>
            <a:pathLst>
              <a:path w="18288000" h="238125">
                <a:moveTo>
                  <a:pt x="0" y="0"/>
                </a:moveTo>
                <a:lnTo>
                  <a:pt x="18287999" y="0"/>
                </a:lnTo>
                <a:lnTo>
                  <a:pt x="18287999" y="238124"/>
                </a:lnTo>
                <a:lnTo>
                  <a:pt x="0" y="238124"/>
                </a:lnTo>
                <a:lnTo>
                  <a:pt x="0" y="0"/>
                </a:lnTo>
                <a:close/>
              </a:path>
            </a:pathLst>
          </a:custGeom>
          <a:solidFill>
            <a:srgbClr val="CDD4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411304" y="5479749"/>
            <a:ext cx="457200" cy="457200"/>
          </a:xfrm>
          <a:custGeom>
            <a:avLst/>
            <a:gdLst/>
            <a:ahLst/>
            <a:cxnLst/>
            <a:rect l="l" t="t" r="r" b="b"/>
            <a:pathLst>
              <a:path w="457200" h="457200">
                <a:moveTo>
                  <a:pt x="228526" y="457200"/>
                </a:moveTo>
                <a:lnTo>
                  <a:pt x="182470" y="452555"/>
                </a:lnTo>
                <a:lnTo>
                  <a:pt x="139573" y="439235"/>
                </a:lnTo>
                <a:lnTo>
                  <a:pt x="100755" y="418158"/>
                </a:lnTo>
                <a:lnTo>
                  <a:pt x="66933" y="390244"/>
                </a:lnTo>
                <a:lnTo>
                  <a:pt x="39028" y="356412"/>
                </a:lnTo>
                <a:lnTo>
                  <a:pt x="17958" y="317581"/>
                </a:lnTo>
                <a:lnTo>
                  <a:pt x="4642" y="274672"/>
                </a:lnTo>
                <a:lnTo>
                  <a:pt x="0" y="228602"/>
                </a:lnTo>
                <a:lnTo>
                  <a:pt x="4642" y="182531"/>
                </a:lnTo>
                <a:lnTo>
                  <a:pt x="17958" y="139620"/>
                </a:lnTo>
                <a:lnTo>
                  <a:pt x="39028" y="100788"/>
                </a:lnTo>
                <a:lnTo>
                  <a:pt x="66933" y="66956"/>
                </a:lnTo>
                <a:lnTo>
                  <a:pt x="100755" y="39041"/>
                </a:lnTo>
                <a:lnTo>
                  <a:pt x="139573" y="17964"/>
                </a:lnTo>
                <a:lnTo>
                  <a:pt x="182470" y="4644"/>
                </a:lnTo>
                <a:lnTo>
                  <a:pt x="228526" y="0"/>
                </a:lnTo>
                <a:lnTo>
                  <a:pt x="274582" y="4644"/>
                </a:lnTo>
                <a:lnTo>
                  <a:pt x="317479" y="17964"/>
                </a:lnTo>
                <a:lnTo>
                  <a:pt x="356297" y="39041"/>
                </a:lnTo>
                <a:lnTo>
                  <a:pt x="390118" y="66956"/>
                </a:lnTo>
                <a:lnTo>
                  <a:pt x="418023" y="100788"/>
                </a:lnTo>
                <a:lnTo>
                  <a:pt x="439093" y="139620"/>
                </a:lnTo>
                <a:lnTo>
                  <a:pt x="452409" y="182531"/>
                </a:lnTo>
                <a:lnTo>
                  <a:pt x="457052" y="228602"/>
                </a:lnTo>
                <a:lnTo>
                  <a:pt x="452409" y="274672"/>
                </a:lnTo>
                <a:lnTo>
                  <a:pt x="439093" y="317581"/>
                </a:lnTo>
                <a:lnTo>
                  <a:pt x="418023" y="356412"/>
                </a:lnTo>
                <a:lnTo>
                  <a:pt x="390117" y="390244"/>
                </a:lnTo>
                <a:lnTo>
                  <a:pt x="356296" y="418158"/>
                </a:lnTo>
                <a:lnTo>
                  <a:pt x="317477" y="439235"/>
                </a:lnTo>
                <a:lnTo>
                  <a:pt x="274581" y="452555"/>
                </a:lnTo>
                <a:lnTo>
                  <a:pt x="228526" y="457200"/>
                </a:lnTo>
                <a:close/>
              </a:path>
            </a:pathLst>
          </a:custGeom>
          <a:solidFill>
            <a:srgbClr val="CDD4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934525" y="5448300"/>
            <a:ext cx="457200" cy="457200"/>
          </a:xfrm>
          <a:custGeom>
            <a:avLst/>
            <a:gdLst/>
            <a:ahLst/>
            <a:cxnLst/>
            <a:rect l="l" t="t" r="r" b="b"/>
            <a:pathLst>
              <a:path w="457200" h="457200">
                <a:moveTo>
                  <a:pt x="228526" y="457200"/>
                </a:moveTo>
                <a:lnTo>
                  <a:pt x="182470" y="452555"/>
                </a:lnTo>
                <a:lnTo>
                  <a:pt x="139573" y="439235"/>
                </a:lnTo>
                <a:lnTo>
                  <a:pt x="100755" y="418158"/>
                </a:lnTo>
                <a:lnTo>
                  <a:pt x="66933" y="390244"/>
                </a:lnTo>
                <a:lnTo>
                  <a:pt x="39028" y="356412"/>
                </a:lnTo>
                <a:lnTo>
                  <a:pt x="17958" y="317581"/>
                </a:lnTo>
                <a:lnTo>
                  <a:pt x="4642" y="274672"/>
                </a:lnTo>
                <a:lnTo>
                  <a:pt x="0" y="228602"/>
                </a:lnTo>
                <a:lnTo>
                  <a:pt x="4642" y="182531"/>
                </a:lnTo>
                <a:lnTo>
                  <a:pt x="17958" y="139620"/>
                </a:lnTo>
                <a:lnTo>
                  <a:pt x="39028" y="100788"/>
                </a:lnTo>
                <a:lnTo>
                  <a:pt x="66933" y="66956"/>
                </a:lnTo>
                <a:lnTo>
                  <a:pt x="100755" y="39041"/>
                </a:lnTo>
                <a:lnTo>
                  <a:pt x="139573" y="17964"/>
                </a:lnTo>
                <a:lnTo>
                  <a:pt x="182470" y="4644"/>
                </a:lnTo>
                <a:lnTo>
                  <a:pt x="228526" y="0"/>
                </a:lnTo>
                <a:lnTo>
                  <a:pt x="274582" y="4644"/>
                </a:lnTo>
                <a:lnTo>
                  <a:pt x="317479" y="17964"/>
                </a:lnTo>
                <a:lnTo>
                  <a:pt x="356297" y="39041"/>
                </a:lnTo>
                <a:lnTo>
                  <a:pt x="390118" y="66956"/>
                </a:lnTo>
                <a:lnTo>
                  <a:pt x="418023" y="100788"/>
                </a:lnTo>
                <a:lnTo>
                  <a:pt x="439093" y="139620"/>
                </a:lnTo>
                <a:lnTo>
                  <a:pt x="452409" y="182531"/>
                </a:lnTo>
                <a:lnTo>
                  <a:pt x="457052" y="228602"/>
                </a:lnTo>
                <a:lnTo>
                  <a:pt x="452409" y="274672"/>
                </a:lnTo>
                <a:lnTo>
                  <a:pt x="439093" y="317581"/>
                </a:lnTo>
                <a:lnTo>
                  <a:pt x="418023" y="356412"/>
                </a:lnTo>
                <a:lnTo>
                  <a:pt x="390117" y="390244"/>
                </a:lnTo>
                <a:lnTo>
                  <a:pt x="356296" y="418158"/>
                </a:lnTo>
                <a:lnTo>
                  <a:pt x="317477" y="439235"/>
                </a:lnTo>
                <a:lnTo>
                  <a:pt x="274581" y="452555"/>
                </a:lnTo>
                <a:lnTo>
                  <a:pt x="228526" y="457200"/>
                </a:lnTo>
                <a:close/>
              </a:path>
            </a:pathLst>
          </a:custGeom>
          <a:solidFill>
            <a:srgbClr val="CDD4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5068677" y="5448300"/>
            <a:ext cx="457200" cy="457200"/>
          </a:xfrm>
          <a:custGeom>
            <a:avLst/>
            <a:gdLst/>
            <a:ahLst/>
            <a:cxnLst/>
            <a:rect l="l" t="t" r="r" b="b"/>
            <a:pathLst>
              <a:path w="457200" h="457200">
                <a:moveTo>
                  <a:pt x="228526" y="457200"/>
                </a:moveTo>
                <a:lnTo>
                  <a:pt x="182470" y="452555"/>
                </a:lnTo>
                <a:lnTo>
                  <a:pt x="139573" y="439235"/>
                </a:lnTo>
                <a:lnTo>
                  <a:pt x="100755" y="418158"/>
                </a:lnTo>
                <a:lnTo>
                  <a:pt x="66933" y="390244"/>
                </a:lnTo>
                <a:lnTo>
                  <a:pt x="39028" y="356412"/>
                </a:lnTo>
                <a:lnTo>
                  <a:pt x="17958" y="317581"/>
                </a:lnTo>
                <a:lnTo>
                  <a:pt x="4642" y="274672"/>
                </a:lnTo>
                <a:lnTo>
                  <a:pt x="0" y="228602"/>
                </a:lnTo>
                <a:lnTo>
                  <a:pt x="4642" y="182531"/>
                </a:lnTo>
                <a:lnTo>
                  <a:pt x="17958" y="139620"/>
                </a:lnTo>
                <a:lnTo>
                  <a:pt x="39028" y="100788"/>
                </a:lnTo>
                <a:lnTo>
                  <a:pt x="66933" y="66956"/>
                </a:lnTo>
                <a:lnTo>
                  <a:pt x="100755" y="39041"/>
                </a:lnTo>
                <a:lnTo>
                  <a:pt x="139573" y="17964"/>
                </a:lnTo>
                <a:lnTo>
                  <a:pt x="182470" y="4644"/>
                </a:lnTo>
                <a:lnTo>
                  <a:pt x="228526" y="0"/>
                </a:lnTo>
                <a:lnTo>
                  <a:pt x="274582" y="4644"/>
                </a:lnTo>
                <a:lnTo>
                  <a:pt x="317479" y="17964"/>
                </a:lnTo>
                <a:lnTo>
                  <a:pt x="356297" y="39041"/>
                </a:lnTo>
                <a:lnTo>
                  <a:pt x="390118" y="66956"/>
                </a:lnTo>
                <a:lnTo>
                  <a:pt x="418023" y="100788"/>
                </a:lnTo>
                <a:lnTo>
                  <a:pt x="439093" y="139620"/>
                </a:lnTo>
                <a:lnTo>
                  <a:pt x="452409" y="182531"/>
                </a:lnTo>
                <a:lnTo>
                  <a:pt x="457052" y="228602"/>
                </a:lnTo>
                <a:lnTo>
                  <a:pt x="452409" y="274672"/>
                </a:lnTo>
                <a:lnTo>
                  <a:pt x="439093" y="317581"/>
                </a:lnTo>
                <a:lnTo>
                  <a:pt x="418023" y="356412"/>
                </a:lnTo>
                <a:lnTo>
                  <a:pt x="390117" y="390244"/>
                </a:lnTo>
                <a:lnTo>
                  <a:pt x="356296" y="418158"/>
                </a:lnTo>
                <a:lnTo>
                  <a:pt x="317477" y="439235"/>
                </a:lnTo>
                <a:lnTo>
                  <a:pt x="274581" y="452555"/>
                </a:lnTo>
                <a:lnTo>
                  <a:pt x="228526" y="457200"/>
                </a:lnTo>
                <a:close/>
              </a:path>
            </a:pathLst>
          </a:custGeom>
          <a:solidFill>
            <a:srgbClr val="CDD4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6534225" y="6029351"/>
            <a:ext cx="5257800" cy="30392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60045" algn="l"/>
                <a:tab pos="785495" algn="l"/>
              </a:tabLst>
            </a:pPr>
            <a:r>
              <a:rPr lang="fr-FR" sz="1900" spc="5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UNE ENTITÉ RICHE DE SENS</a:t>
            </a:r>
            <a:endParaRPr sz="1900" dirty="0">
              <a:solidFill>
                <a:schemeClr val="tx1">
                  <a:lumMod val="75000"/>
                  <a:lumOff val="25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3411105" y="4775782"/>
            <a:ext cx="3772344" cy="596317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0"/>
              </a:spcBef>
              <a:tabLst>
                <a:tab pos="382270" algn="l"/>
                <a:tab pos="776605" algn="l"/>
              </a:tabLst>
            </a:pPr>
            <a:r>
              <a:rPr lang="fr-FR" sz="1900" spc="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LE BIEN-ÊTRE… ADN DE L’ENTREPRISE</a:t>
            </a:r>
            <a:endParaRPr sz="1900" dirty="0">
              <a:solidFill>
                <a:schemeClr val="tx1">
                  <a:lumMod val="75000"/>
                  <a:lumOff val="25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28600" y="4775783"/>
            <a:ext cx="5353052" cy="596317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0"/>
              </a:spcBef>
              <a:tabLst>
                <a:tab pos="485140" algn="l"/>
                <a:tab pos="911225" algn="l"/>
              </a:tabLst>
            </a:pPr>
            <a:r>
              <a:rPr lang="fr-FR" sz="1900" spc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/>
                <a:cs typeface="Verdana"/>
              </a:rPr>
              <a:t>REMETTRE L’ENTREPRISE AU SERVICE DEL’HOMME</a:t>
            </a:r>
            <a:endParaRPr sz="1900" dirty="0">
              <a:solidFill>
                <a:schemeClr val="tx1">
                  <a:lumMod val="75000"/>
                  <a:lumOff val="25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991424" y="6643797"/>
            <a:ext cx="4343401" cy="1835439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marR="5080" indent="69850" algn="ctr">
              <a:lnSpc>
                <a:spcPct val="120200"/>
              </a:lnSpc>
              <a:spcBef>
                <a:spcPts val="120"/>
              </a:spcBef>
            </a:pPr>
            <a:r>
              <a:rPr lang="fr-F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 </a:t>
            </a:r>
            <a:r>
              <a:rPr lang="fr-FR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mot sanscrit « </a:t>
            </a:r>
            <a:r>
              <a:rPr lang="fr-FR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asteya</a:t>
            </a:r>
            <a:r>
              <a:rPr lang="fr-FR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» </a:t>
            </a:r>
            <a:r>
              <a:rPr lang="fr-F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signifie qui  </a:t>
            </a:r>
            <a:r>
              <a:rPr lang="fr-FR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éclaire le rapport aux autres : </a:t>
            </a:r>
            <a:r>
              <a:rPr lang="fr-FR" sz="2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« C’est refuser de s’approprier ce que l’on ne peut pas posséder. Les idées d’autrui mais aussi les idées générales </a:t>
            </a:r>
            <a:r>
              <a:rPr lang="fr-FR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 »</a:t>
            </a:r>
            <a:endParaRPr sz="2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106399" y="1943100"/>
            <a:ext cx="4077049" cy="247375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S’épanouir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 dans le respect des autres, prendre plaisir à travailler, être en accord avec ses valeurs.</a:t>
            </a:r>
          </a:p>
          <a:p>
            <a:pPr algn="ctr"/>
            <a:r>
              <a:rPr lang="fr-F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Equilibre 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pour tous entre vie professionnelle et vie privée et des relations équilibrées entre tous. </a:t>
            </a:r>
            <a:endParaRPr lang="fr-FR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Bienveillance</a:t>
            </a:r>
            <a:r>
              <a:rPr lang="fr-FR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dans le travail et faire preuve d’altruisme.</a:t>
            </a:r>
            <a:endParaRPr lang="fr-FR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79328" y="1866900"/>
            <a:ext cx="3521151" cy="2491708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30"/>
              </a:spcBef>
            </a:pP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L’univers du 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thé 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représente une certaine </a:t>
            </a:r>
            <a:r>
              <a:rPr lang="fr-FR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philosophie de </a:t>
            </a:r>
            <a:r>
              <a:rPr lang="fr-F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vie 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respect de l’homme et de la nature, respect de la simplicité et des traditions, parce que quelque soit le pays au 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monde,</a:t>
            </a:r>
          </a:p>
          <a:p>
            <a:pPr marL="12700" algn="ctr">
              <a:lnSpc>
                <a:spcPct val="100000"/>
              </a:lnSpc>
              <a:spcBef>
                <a:spcPts val="130"/>
              </a:spcBef>
            </a:pP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 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thé est toujours présent pour réunir les </a:t>
            </a:r>
            <a:r>
              <a:rPr lang="fr-F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hommes.</a:t>
            </a:r>
            <a:endParaRPr sz="2000" dirty="0">
              <a:solidFill>
                <a:schemeClr val="tx1">
                  <a:lumMod val="75000"/>
                  <a:lumOff val="25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18" name="object 4"/>
          <p:cNvSpPr txBox="1"/>
          <p:nvPr/>
        </p:nvSpPr>
        <p:spPr>
          <a:xfrm>
            <a:off x="9571692" y="342900"/>
            <a:ext cx="8716308" cy="63222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fr-FR" sz="4000" b="1" spc="600" dirty="0" smtClean="0">
                <a:solidFill>
                  <a:srgbClr val="FFFFFF"/>
                </a:solidFill>
                <a:latin typeface="Trebuchet MS" panose="020B0603020202020204" pitchFamily="34" charset="0"/>
                <a:cs typeface="Verdana"/>
              </a:rPr>
              <a:t>PHILOSOPHIE ET VALEURS</a:t>
            </a:r>
            <a:endParaRPr sz="4000" b="1" spc="600" dirty="0">
              <a:latin typeface="Trebuchet MS" panose="020B0603020202020204" pitchFamily="34" charset="0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3302655" y="0"/>
            <a:ext cx="14985365" cy="10287000"/>
          </a:xfrm>
          <a:custGeom>
            <a:avLst/>
            <a:gdLst/>
            <a:ahLst/>
            <a:cxnLst/>
            <a:rect l="l" t="t" r="r" b="b"/>
            <a:pathLst>
              <a:path w="14985365" h="10287000">
                <a:moveTo>
                  <a:pt x="14985344" y="10286999"/>
                </a:moveTo>
                <a:lnTo>
                  <a:pt x="0" y="10286999"/>
                </a:lnTo>
                <a:lnTo>
                  <a:pt x="13330452" y="0"/>
                </a:lnTo>
                <a:lnTo>
                  <a:pt x="14582676" y="0"/>
                </a:lnTo>
                <a:lnTo>
                  <a:pt x="14985345" y="521791"/>
                </a:lnTo>
                <a:lnTo>
                  <a:pt x="14985344" y="10286999"/>
                </a:lnTo>
                <a:close/>
              </a:path>
            </a:pathLst>
          </a:custGeom>
          <a:solidFill>
            <a:srgbClr val="608E6B">
              <a:alpha val="9803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62000" y="2095500"/>
            <a:ext cx="8060055" cy="4882106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30"/>
              </a:spcBef>
              <a:tabLst>
                <a:tab pos="510540" algn="l"/>
                <a:tab pos="1057910" algn="l"/>
                <a:tab pos="1586230" algn="l"/>
                <a:tab pos="2122170" algn="l"/>
                <a:tab pos="2628265" algn="l"/>
                <a:tab pos="3422650" algn="l"/>
                <a:tab pos="4030979" algn="l"/>
                <a:tab pos="4578350" algn="l"/>
                <a:tab pos="5106670" algn="l"/>
                <a:tab pos="5643880" algn="l"/>
                <a:tab pos="6150610" algn="l"/>
              </a:tabLst>
            </a:pPr>
            <a:r>
              <a:rPr lang="fr-FR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Le thé réunit les hommes depuis toujours ! </a:t>
            </a:r>
            <a:endParaRPr lang="fr-FR" sz="24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  <a:p>
            <a:pPr marL="31750">
              <a:lnSpc>
                <a:spcPct val="100000"/>
              </a:lnSpc>
              <a:spcBef>
                <a:spcPts val="130"/>
              </a:spcBef>
              <a:tabLst>
                <a:tab pos="510540" algn="l"/>
                <a:tab pos="1057910" algn="l"/>
                <a:tab pos="1586230" algn="l"/>
                <a:tab pos="2122170" algn="l"/>
                <a:tab pos="2628265" algn="l"/>
                <a:tab pos="3422650" algn="l"/>
                <a:tab pos="4030979" algn="l"/>
                <a:tab pos="4578350" algn="l"/>
                <a:tab pos="5106670" algn="l"/>
                <a:tab pos="5643880" algn="l"/>
                <a:tab pos="6150610" algn="l"/>
              </a:tabLst>
            </a:pPr>
            <a:r>
              <a:rPr lang="fr-FR" sz="2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Quoi </a:t>
            </a:r>
            <a:r>
              <a:rPr lang="fr-FR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de plus naturel que de le découvrir chez soi entre </a:t>
            </a:r>
            <a:r>
              <a:rPr lang="fr-FR" sz="2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amis.</a:t>
            </a:r>
          </a:p>
          <a:p>
            <a:pPr marL="31750">
              <a:lnSpc>
                <a:spcPct val="100000"/>
              </a:lnSpc>
              <a:spcBef>
                <a:spcPts val="130"/>
              </a:spcBef>
              <a:tabLst>
                <a:tab pos="510540" algn="l"/>
                <a:tab pos="1057910" algn="l"/>
                <a:tab pos="1586230" algn="l"/>
                <a:tab pos="2122170" algn="l"/>
                <a:tab pos="2628265" algn="l"/>
                <a:tab pos="3422650" algn="l"/>
                <a:tab pos="4030979" algn="l"/>
                <a:tab pos="4578350" algn="l"/>
                <a:tab pos="5106670" algn="l"/>
                <a:tab pos="5643880" algn="l"/>
                <a:tab pos="6150610" algn="l"/>
              </a:tabLst>
            </a:pPr>
            <a:endParaRPr lang="fr-FR" sz="2400" spc="300" dirty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  <a:p>
            <a:pPr marL="31750">
              <a:lnSpc>
                <a:spcPct val="100000"/>
              </a:lnSpc>
              <a:spcBef>
                <a:spcPts val="130"/>
              </a:spcBef>
              <a:tabLst>
                <a:tab pos="510540" algn="l"/>
                <a:tab pos="1057910" algn="l"/>
                <a:tab pos="1586230" algn="l"/>
                <a:tab pos="2122170" algn="l"/>
                <a:tab pos="2628265" algn="l"/>
                <a:tab pos="3422650" algn="l"/>
                <a:tab pos="4030979" algn="l"/>
                <a:tab pos="4578350" algn="l"/>
                <a:tab pos="5106670" algn="l"/>
                <a:tab pos="5643880" algn="l"/>
                <a:tab pos="6150610" algn="l"/>
              </a:tabLst>
            </a:pPr>
            <a:r>
              <a:rPr lang="fr-FR" sz="2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Nos </a:t>
            </a:r>
            <a:r>
              <a:rPr lang="fr-FR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conseillers globetrotteurs feront escales à domicile autour de quelques amis amateurs de moments conviviaux, curieux de découvrir nos thés et les belles histoires qui s’y </a:t>
            </a:r>
            <a:r>
              <a:rPr lang="fr-FR" sz="2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rapportent.</a:t>
            </a:r>
          </a:p>
          <a:p>
            <a:pPr marL="31750">
              <a:lnSpc>
                <a:spcPct val="100000"/>
              </a:lnSpc>
              <a:spcBef>
                <a:spcPts val="130"/>
              </a:spcBef>
              <a:tabLst>
                <a:tab pos="510540" algn="l"/>
                <a:tab pos="1057910" algn="l"/>
                <a:tab pos="1586230" algn="l"/>
                <a:tab pos="2122170" algn="l"/>
                <a:tab pos="2628265" algn="l"/>
                <a:tab pos="3422650" algn="l"/>
                <a:tab pos="4030979" algn="l"/>
                <a:tab pos="4578350" algn="l"/>
                <a:tab pos="5106670" algn="l"/>
                <a:tab pos="5643880" algn="l"/>
                <a:tab pos="6150610" algn="l"/>
              </a:tabLst>
            </a:pPr>
            <a:endParaRPr lang="fr-FR" sz="2400" spc="300" dirty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  <a:p>
            <a:pPr marL="31750">
              <a:lnSpc>
                <a:spcPct val="100000"/>
              </a:lnSpc>
              <a:spcBef>
                <a:spcPts val="130"/>
              </a:spcBef>
              <a:tabLst>
                <a:tab pos="510540" algn="l"/>
                <a:tab pos="1057910" algn="l"/>
                <a:tab pos="1586230" algn="l"/>
                <a:tab pos="2122170" algn="l"/>
                <a:tab pos="2628265" algn="l"/>
                <a:tab pos="3422650" algn="l"/>
                <a:tab pos="4030979" algn="l"/>
                <a:tab pos="4578350" algn="l"/>
                <a:tab pos="5106670" algn="l"/>
                <a:tab pos="5643880" algn="l"/>
                <a:tab pos="6150610" algn="l"/>
              </a:tabLst>
            </a:pPr>
            <a:r>
              <a:rPr lang="fr-FR" sz="2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Curieux </a:t>
            </a:r>
            <a:r>
              <a:rPr lang="fr-FR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d’expérimenter des recettes simples aux saveurs d’ailleurs, ou juste de se détendre et se laisser </a:t>
            </a:r>
            <a:r>
              <a:rPr lang="fr-FR" sz="2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porter.</a:t>
            </a:r>
            <a:endParaRPr sz="1850" spc="300" dirty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  <a:cs typeface="Arial"/>
            </a:endParaRPr>
          </a:p>
        </p:txBody>
      </p:sp>
      <p:sp>
        <p:nvSpPr>
          <p:cNvPr id="10" name="object 4"/>
          <p:cNvSpPr txBox="1"/>
          <p:nvPr/>
        </p:nvSpPr>
        <p:spPr>
          <a:xfrm>
            <a:off x="9571692" y="342900"/>
            <a:ext cx="7420908" cy="63222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fr-FR" sz="4000" b="1" spc="600" dirty="0" smtClean="0">
                <a:solidFill>
                  <a:srgbClr val="FFFFFF"/>
                </a:solidFill>
                <a:latin typeface="Trebuchet MS" panose="020B0603020202020204" pitchFamily="34" charset="0"/>
                <a:cs typeface="Verdana"/>
              </a:rPr>
              <a:t>LE CONCEPT D’ESCALE</a:t>
            </a:r>
            <a:endParaRPr sz="4000" b="1" spc="600" dirty="0">
              <a:latin typeface="Trebuchet MS" panose="020B0603020202020204" pitchFamily="34" charset="0"/>
              <a:cs typeface="Verdana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337" y="4991100"/>
            <a:ext cx="65151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3302655" y="0"/>
            <a:ext cx="14985365" cy="10287000"/>
          </a:xfrm>
          <a:custGeom>
            <a:avLst/>
            <a:gdLst/>
            <a:ahLst/>
            <a:cxnLst/>
            <a:rect l="l" t="t" r="r" b="b"/>
            <a:pathLst>
              <a:path w="14985365" h="10287000">
                <a:moveTo>
                  <a:pt x="14985344" y="10286999"/>
                </a:moveTo>
                <a:lnTo>
                  <a:pt x="0" y="10286999"/>
                </a:lnTo>
                <a:lnTo>
                  <a:pt x="13330452" y="0"/>
                </a:lnTo>
                <a:lnTo>
                  <a:pt x="14582676" y="0"/>
                </a:lnTo>
                <a:lnTo>
                  <a:pt x="14985345" y="521791"/>
                </a:lnTo>
                <a:lnTo>
                  <a:pt x="14985344" y="10286999"/>
                </a:lnTo>
                <a:close/>
              </a:path>
            </a:pathLst>
          </a:custGeom>
          <a:solidFill>
            <a:srgbClr val="608E6B">
              <a:alpha val="9803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04800" y="1943100"/>
            <a:ext cx="10058400" cy="3402213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r>
              <a:rPr lang="fr-FR" sz="2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Conseiller Globe-trotter chez </a:t>
            </a:r>
            <a:r>
              <a:rPr lang="fr-FR" sz="2000" spc="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Asthéya</a:t>
            </a:r>
            <a:r>
              <a:rPr lang="fr-FR" sz="2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, c’est le bien-être au cœur de l’activité !</a:t>
            </a:r>
          </a:p>
          <a:p>
            <a:r>
              <a:rPr lang="fr-FR" sz="2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 </a:t>
            </a:r>
          </a:p>
          <a:p>
            <a:r>
              <a:rPr lang="fr-FR" sz="2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Un </a:t>
            </a:r>
            <a:r>
              <a:rPr lang="fr-FR" sz="2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concept innovant d’escale bien-être autour du thé</a:t>
            </a:r>
            <a:r>
              <a:rPr lang="fr-FR" sz="2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 :</a:t>
            </a:r>
          </a:p>
          <a:p>
            <a:r>
              <a:rPr lang="fr-FR" sz="2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Être conseiller globe-trotter, c’est organiser une escale à domicile pour partager un moment convivial en faisant découvrir les bienfaits et les saveurs des thés du monde ! </a:t>
            </a:r>
            <a:endParaRPr lang="fr-FR" sz="20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  <a:p>
            <a:r>
              <a:rPr lang="fr-FR" sz="2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Vous </a:t>
            </a:r>
            <a:r>
              <a:rPr lang="fr-FR" sz="2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accompagnez les voyageurs sur la route du thé en suivant les circuits proposés par nos experts, agrémentés de dégustations, recettes simples à base de thé, astuces beauté, le thé n’a pas fini de surprendre !</a:t>
            </a:r>
          </a:p>
        </p:txBody>
      </p:sp>
      <p:sp>
        <p:nvSpPr>
          <p:cNvPr id="10" name="object 4"/>
          <p:cNvSpPr txBox="1"/>
          <p:nvPr/>
        </p:nvSpPr>
        <p:spPr>
          <a:xfrm>
            <a:off x="9571692" y="342900"/>
            <a:ext cx="7420908" cy="63222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fr-FR" sz="4000" b="1" spc="600" dirty="0" smtClean="0">
                <a:solidFill>
                  <a:srgbClr val="FFFFFF"/>
                </a:solidFill>
                <a:latin typeface="Trebuchet MS" panose="020B0603020202020204" pitchFamily="34" charset="0"/>
                <a:cs typeface="Verdana"/>
              </a:rPr>
              <a:t>LE CONCEPT D’ESCALE</a:t>
            </a:r>
            <a:endParaRPr sz="4000" b="1" spc="600" dirty="0">
              <a:latin typeface="Trebuchet MS" panose="020B0603020202020204" pitchFamily="34" charset="0"/>
              <a:cs typeface="Verdana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483255" y="5577750"/>
            <a:ext cx="5638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cap="all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THÉ RIME AVEC </a:t>
            </a:r>
            <a:r>
              <a:rPr lang="fr-FR" sz="2000" b="1" cap="all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HOSPITALITÉ</a:t>
            </a:r>
          </a:p>
          <a:p>
            <a:endParaRPr lang="fr-FR" sz="2000" b="1" cap="all" spc="300" dirty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fr-FR" sz="2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Déguster</a:t>
            </a:r>
            <a:r>
              <a:rPr lang="fr-FR" sz="2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 quelques thés,</a:t>
            </a:r>
          </a:p>
          <a:p>
            <a:pPr marL="285750" indent="-285750">
              <a:buBlip>
                <a:blip r:embed="rId2"/>
              </a:buBlip>
            </a:pPr>
            <a:r>
              <a:rPr lang="fr-FR" sz="2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Découvrir les histoires et traditions qui s’y rapportent,</a:t>
            </a:r>
          </a:p>
          <a:p>
            <a:pPr marL="285750" indent="-285750">
              <a:buBlip>
                <a:blip r:embed="rId2"/>
              </a:buBlip>
            </a:pPr>
            <a:r>
              <a:rPr lang="fr-FR" sz="2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Créer une recette de </a:t>
            </a:r>
            <a:r>
              <a:rPr lang="fr-FR" sz="2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cuisine,</a:t>
            </a:r>
          </a:p>
          <a:p>
            <a:pPr marL="285750" indent="-285750">
              <a:buBlip>
                <a:blip r:embed="rId2"/>
              </a:buBlip>
            </a:pPr>
            <a:r>
              <a:rPr lang="fr-FR" sz="2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Découvrir nos brumes parfumées,</a:t>
            </a:r>
          </a:p>
          <a:p>
            <a:pPr marL="285750" indent="-285750">
              <a:buBlip>
                <a:blip r:embed="rId2"/>
              </a:buBlip>
            </a:pPr>
            <a:r>
              <a:rPr lang="fr-FR" sz="2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Connaître</a:t>
            </a:r>
            <a:r>
              <a:rPr lang="fr-FR" sz="2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 les secrets des couleurs des thés…</a:t>
            </a:r>
          </a:p>
          <a:p>
            <a:endParaRPr lang="fr-FR" sz="2000" spc="300" dirty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1600" y="3470676"/>
            <a:ext cx="35814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400" y="6667500"/>
            <a:ext cx="3218517" cy="3218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258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3302655" y="0"/>
            <a:ext cx="14985365" cy="10287000"/>
          </a:xfrm>
          <a:custGeom>
            <a:avLst/>
            <a:gdLst/>
            <a:ahLst/>
            <a:cxnLst/>
            <a:rect l="l" t="t" r="r" b="b"/>
            <a:pathLst>
              <a:path w="14985365" h="10287000">
                <a:moveTo>
                  <a:pt x="14985344" y="10286999"/>
                </a:moveTo>
                <a:lnTo>
                  <a:pt x="0" y="10286999"/>
                </a:lnTo>
                <a:lnTo>
                  <a:pt x="13330452" y="0"/>
                </a:lnTo>
                <a:lnTo>
                  <a:pt x="14582676" y="0"/>
                </a:lnTo>
                <a:lnTo>
                  <a:pt x="14985345" y="521791"/>
                </a:lnTo>
                <a:lnTo>
                  <a:pt x="14985344" y="10286999"/>
                </a:lnTo>
                <a:close/>
              </a:path>
            </a:pathLst>
          </a:custGeom>
          <a:solidFill>
            <a:srgbClr val="608E6B">
              <a:alpha val="9803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04800" y="1943100"/>
            <a:ext cx="10058400" cy="2171107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r>
              <a:rPr lang="fr-FR" sz="2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LES THÉS DU MONDE</a:t>
            </a:r>
          </a:p>
          <a:p>
            <a:endParaRPr lang="fr-FR" sz="2000" spc="300" dirty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  <a:p>
            <a:r>
              <a:rPr lang="fr-FR" sz="2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Nos thés et infusions viennent du monde entier : Inde, Japon, Chine, Taïwan, Sri Lanka… Nous avons sélectionné une gamme courte de thés blancs, vers, </a:t>
            </a:r>
            <a:r>
              <a:rPr lang="fr-FR" sz="20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oolong</a:t>
            </a:r>
            <a:r>
              <a:rPr lang="fr-FR" sz="2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 et noirs, parfumés. Nos infusions sont élégantes, saines et savoureuses. Tous nos produits respectent une politique de développement durable.</a:t>
            </a:r>
            <a:endParaRPr lang="fr-FR" sz="2000" spc="300" dirty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object 4"/>
          <p:cNvSpPr txBox="1"/>
          <p:nvPr/>
        </p:nvSpPr>
        <p:spPr>
          <a:xfrm>
            <a:off x="9571692" y="342900"/>
            <a:ext cx="7420908" cy="63222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fr-FR" sz="4000" b="1" spc="600" dirty="0" smtClean="0">
                <a:solidFill>
                  <a:srgbClr val="FFFFFF"/>
                </a:solidFill>
                <a:latin typeface="Trebuchet MS" panose="020B0603020202020204" pitchFamily="34" charset="0"/>
                <a:cs typeface="Verdana"/>
              </a:rPr>
              <a:t>NOS PRODUITS</a:t>
            </a:r>
            <a:endParaRPr sz="4000" b="1" spc="600" dirty="0">
              <a:latin typeface="Trebuchet MS" panose="020B0603020202020204" pitchFamily="34" charset="0"/>
              <a:cs typeface="Verdana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307975" y="4438650"/>
            <a:ext cx="5638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cap="all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beautÉ</a:t>
            </a:r>
            <a:endParaRPr lang="fr-FR" sz="2000" b="1" cap="all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  <a:p>
            <a:endParaRPr lang="fr-FR" sz="2000" b="1" cap="all" spc="300" dirty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  <a:p>
            <a:r>
              <a:rPr lang="fr-FR" sz="2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Le thé est reconnu pour ses vertus.</a:t>
            </a:r>
          </a:p>
          <a:p>
            <a:endParaRPr lang="fr-FR" sz="20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fr-FR" sz="2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« Le secret des 3 thés », un soin bienfaisant et un plaisir des sens</a:t>
            </a:r>
            <a:endParaRPr lang="fr-FR" sz="2000" spc="300" dirty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fr-FR" sz="2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« Source de thé blanc, un soin douceur pour le corps.</a:t>
            </a:r>
            <a:endParaRPr lang="fr-FR" sz="2000" spc="300" dirty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04800" y="7317045"/>
            <a:ext cx="4495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cap="all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AMBIANCE</a:t>
            </a:r>
          </a:p>
          <a:p>
            <a:endParaRPr lang="fr-FR" sz="20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fr-FR" sz="2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Brumes parfumées</a:t>
            </a:r>
            <a:endParaRPr lang="fr-FR" sz="2000" spc="300" dirty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fr-FR" sz="2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Brumes des songes</a:t>
            </a:r>
          </a:p>
          <a:p>
            <a:pPr marL="285750" indent="-285750">
              <a:buBlip>
                <a:blip r:embed="rId2"/>
              </a:buBlip>
            </a:pPr>
            <a:r>
              <a:rPr lang="fr-FR" sz="2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Bougies</a:t>
            </a:r>
            <a:endParaRPr lang="fr-FR" sz="2000" spc="300" dirty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1" y="7355505"/>
            <a:ext cx="2590799" cy="2655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0" y="4853454"/>
            <a:ext cx="3230161" cy="252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0400" y="1962150"/>
            <a:ext cx="2891304" cy="2891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895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3302655" y="0"/>
            <a:ext cx="14985365" cy="10287000"/>
          </a:xfrm>
          <a:custGeom>
            <a:avLst/>
            <a:gdLst/>
            <a:ahLst/>
            <a:cxnLst/>
            <a:rect l="l" t="t" r="r" b="b"/>
            <a:pathLst>
              <a:path w="14985365" h="10287000">
                <a:moveTo>
                  <a:pt x="14985344" y="10286999"/>
                </a:moveTo>
                <a:lnTo>
                  <a:pt x="0" y="10286999"/>
                </a:lnTo>
                <a:lnTo>
                  <a:pt x="13330452" y="0"/>
                </a:lnTo>
                <a:lnTo>
                  <a:pt x="14582676" y="0"/>
                </a:lnTo>
                <a:lnTo>
                  <a:pt x="14985345" y="521791"/>
                </a:lnTo>
                <a:lnTo>
                  <a:pt x="14985344" y="10286999"/>
                </a:lnTo>
                <a:close/>
              </a:path>
            </a:pathLst>
          </a:custGeom>
          <a:solidFill>
            <a:srgbClr val="608E6B">
              <a:alpha val="9803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240740" y="5512473"/>
            <a:ext cx="6251575" cy="324448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505459" algn="l"/>
                <a:tab pos="1068070" algn="l"/>
                <a:tab pos="1582420" algn="l"/>
                <a:tab pos="1934845" algn="l"/>
                <a:tab pos="2482850" algn="l"/>
                <a:tab pos="3255645" algn="l"/>
                <a:tab pos="3863340" algn="l"/>
                <a:tab pos="4370070" algn="l"/>
                <a:tab pos="4916170" algn="l"/>
                <a:tab pos="5269230" algn="l"/>
              </a:tabLst>
            </a:pPr>
            <a:r>
              <a:rPr sz="2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  <a:cs typeface="Verdana"/>
              </a:rPr>
              <a:t>S	O	C	I	A	L	M	E	D	I	</a:t>
            </a:r>
            <a:r>
              <a:rPr sz="2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  <a:cs typeface="Verdana"/>
              </a:rPr>
              <a:t>A</a:t>
            </a:r>
            <a:endParaRPr sz="2000" spc="300" dirty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  <a:cs typeface="Verdan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990976" y="6086471"/>
            <a:ext cx="1248410" cy="1248410"/>
          </a:xfrm>
          <a:custGeom>
            <a:avLst/>
            <a:gdLst/>
            <a:ahLst/>
            <a:cxnLst/>
            <a:rect l="l" t="t" r="r" b="b"/>
            <a:pathLst>
              <a:path w="1248410" h="1248409">
                <a:moveTo>
                  <a:pt x="1058332" y="1247995"/>
                </a:moveTo>
                <a:lnTo>
                  <a:pt x="189662" y="1247995"/>
                </a:lnTo>
                <a:lnTo>
                  <a:pt x="139295" y="1241209"/>
                </a:lnTo>
                <a:lnTo>
                  <a:pt x="94003" y="1222067"/>
                </a:lnTo>
                <a:lnTo>
                  <a:pt x="55607" y="1192387"/>
                </a:lnTo>
                <a:lnTo>
                  <a:pt x="25928" y="1153991"/>
                </a:lnTo>
                <a:lnTo>
                  <a:pt x="6785" y="1108700"/>
                </a:lnTo>
                <a:lnTo>
                  <a:pt x="0" y="1058332"/>
                </a:lnTo>
                <a:lnTo>
                  <a:pt x="0" y="189662"/>
                </a:lnTo>
                <a:lnTo>
                  <a:pt x="6785" y="139295"/>
                </a:lnTo>
                <a:lnTo>
                  <a:pt x="25928" y="94003"/>
                </a:lnTo>
                <a:lnTo>
                  <a:pt x="55607" y="55607"/>
                </a:lnTo>
                <a:lnTo>
                  <a:pt x="94003" y="25928"/>
                </a:lnTo>
                <a:lnTo>
                  <a:pt x="139295" y="6785"/>
                </a:lnTo>
                <a:lnTo>
                  <a:pt x="189662" y="0"/>
                </a:lnTo>
                <a:lnTo>
                  <a:pt x="1058332" y="0"/>
                </a:lnTo>
                <a:lnTo>
                  <a:pt x="1108700" y="6785"/>
                </a:lnTo>
                <a:lnTo>
                  <a:pt x="1153991" y="25928"/>
                </a:lnTo>
                <a:lnTo>
                  <a:pt x="1192387" y="55607"/>
                </a:lnTo>
                <a:lnTo>
                  <a:pt x="1222067" y="94003"/>
                </a:lnTo>
                <a:lnTo>
                  <a:pt x="1241209" y="139295"/>
                </a:lnTo>
                <a:lnTo>
                  <a:pt x="1247995" y="189662"/>
                </a:lnTo>
                <a:lnTo>
                  <a:pt x="1247995" y="1058332"/>
                </a:lnTo>
                <a:lnTo>
                  <a:pt x="1241209" y="1108700"/>
                </a:lnTo>
                <a:lnTo>
                  <a:pt x="1222067" y="1153991"/>
                </a:lnTo>
                <a:lnTo>
                  <a:pt x="1192387" y="1192387"/>
                </a:lnTo>
                <a:lnTo>
                  <a:pt x="1153991" y="1222067"/>
                </a:lnTo>
                <a:lnTo>
                  <a:pt x="1108700" y="1241209"/>
                </a:lnTo>
                <a:lnTo>
                  <a:pt x="1058332" y="1247995"/>
                </a:lnTo>
                <a:close/>
              </a:path>
            </a:pathLst>
          </a:custGeom>
          <a:solidFill>
            <a:srgbClr val="608E6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260713" y="6363153"/>
            <a:ext cx="726440" cy="726440"/>
          </a:xfrm>
          <a:custGeom>
            <a:avLst/>
            <a:gdLst/>
            <a:ahLst/>
            <a:cxnLst/>
            <a:rect l="l" t="t" r="r" b="b"/>
            <a:pathLst>
              <a:path w="726439" h="726440">
                <a:moveTo>
                  <a:pt x="632786" y="725881"/>
                </a:moveTo>
                <a:lnTo>
                  <a:pt x="93312" y="725881"/>
                </a:lnTo>
                <a:lnTo>
                  <a:pt x="57126" y="718537"/>
                </a:lnTo>
                <a:lnTo>
                  <a:pt x="27451" y="698538"/>
                </a:lnTo>
                <a:lnTo>
                  <a:pt x="7378" y="668937"/>
                </a:lnTo>
                <a:lnTo>
                  <a:pt x="0" y="632786"/>
                </a:lnTo>
                <a:lnTo>
                  <a:pt x="0" y="93312"/>
                </a:lnTo>
                <a:lnTo>
                  <a:pt x="7347" y="57034"/>
                </a:lnTo>
                <a:lnTo>
                  <a:pt x="27369" y="27369"/>
                </a:lnTo>
                <a:lnTo>
                  <a:pt x="57034" y="7347"/>
                </a:lnTo>
                <a:lnTo>
                  <a:pt x="93312" y="0"/>
                </a:lnTo>
                <a:lnTo>
                  <a:pt x="632786" y="0"/>
                </a:lnTo>
                <a:lnTo>
                  <a:pt x="668971" y="7347"/>
                </a:lnTo>
                <a:lnTo>
                  <a:pt x="698647" y="27369"/>
                </a:lnTo>
                <a:lnTo>
                  <a:pt x="718720" y="57034"/>
                </a:lnTo>
                <a:lnTo>
                  <a:pt x="723538" y="80725"/>
                </a:lnTo>
                <a:lnTo>
                  <a:pt x="528623" y="80725"/>
                </a:lnTo>
                <a:lnTo>
                  <a:pt x="515939" y="83312"/>
                </a:lnTo>
                <a:lnTo>
                  <a:pt x="505594" y="90355"/>
                </a:lnTo>
                <a:lnTo>
                  <a:pt x="498626" y="100775"/>
                </a:lnTo>
                <a:lnTo>
                  <a:pt x="496073" y="113493"/>
                </a:lnTo>
                <a:lnTo>
                  <a:pt x="496073" y="191832"/>
                </a:lnTo>
                <a:lnTo>
                  <a:pt x="498656" y="204550"/>
                </a:lnTo>
                <a:lnTo>
                  <a:pt x="505675" y="214970"/>
                </a:lnTo>
                <a:lnTo>
                  <a:pt x="513453" y="220259"/>
                </a:lnTo>
                <a:lnTo>
                  <a:pt x="363483" y="220259"/>
                </a:lnTo>
                <a:lnTo>
                  <a:pt x="317507" y="227473"/>
                </a:lnTo>
                <a:lnTo>
                  <a:pt x="277542" y="247550"/>
                </a:lnTo>
                <a:lnTo>
                  <a:pt x="246003" y="278148"/>
                </a:lnTo>
                <a:lnTo>
                  <a:pt x="230571" y="307061"/>
                </a:lnTo>
                <a:lnTo>
                  <a:pt x="81159" y="307061"/>
                </a:lnTo>
                <a:lnTo>
                  <a:pt x="81159" y="613689"/>
                </a:lnTo>
                <a:lnTo>
                  <a:pt x="83441" y="624848"/>
                </a:lnTo>
                <a:lnTo>
                  <a:pt x="89650" y="633952"/>
                </a:lnTo>
                <a:lnTo>
                  <a:pt x="98828" y="640086"/>
                </a:lnTo>
                <a:lnTo>
                  <a:pt x="110021" y="642334"/>
                </a:lnTo>
                <a:lnTo>
                  <a:pt x="724157" y="642334"/>
                </a:lnTo>
                <a:lnTo>
                  <a:pt x="718750" y="668937"/>
                </a:lnTo>
                <a:lnTo>
                  <a:pt x="698728" y="698538"/>
                </a:lnTo>
                <a:lnTo>
                  <a:pt x="669063" y="718537"/>
                </a:lnTo>
                <a:lnTo>
                  <a:pt x="632786" y="725881"/>
                </a:lnTo>
                <a:close/>
              </a:path>
              <a:path w="726439" h="726440">
                <a:moveTo>
                  <a:pt x="726098" y="224600"/>
                </a:moveTo>
                <a:lnTo>
                  <a:pt x="610434" y="224600"/>
                </a:lnTo>
                <a:lnTo>
                  <a:pt x="623119" y="222012"/>
                </a:lnTo>
                <a:lnTo>
                  <a:pt x="633464" y="214970"/>
                </a:lnTo>
                <a:lnTo>
                  <a:pt x="640432" y="204550"/>
                </a:lnTo>
                <a:lnTo>
                  <a:pt x="642985" y="191832"/>
                </a:lnTo>
                <a:lnTo>
                  <a:pt x="642985" y="113493"/>
                </a:lnTo>
                <a:lnTo>
                  <a:pt x="640401" y="100775"/>
                </a:lnTo>
                <a:lnTo>
                  <a:pt x="633383" y="90355"/>
                </a:lnTo>
                <a:lnTo>
                  <a:pt x="623027" y="83312"/>
                </a:lnTo>
                <a:lnTo>
                  <a:pt x="610434" y="80725"/>
                </a:lnTo>
                <a:lnTo>
                  <a:pt x="723538" y="80725"/>
                </a:lnTo>
                <a:lnTo>
                  <a:pt x="726098" y="93312"/>
                </a:lnTo>
                <a:lnTo>
                  <a:pt x="726098" y="224600"/>
                </a:lnTo>
                <a:close/>
              </a:path>
              <a:path w="726439" h="726440">
                <a:moveTo>
                  <a:pt x="541211" y="502800"/>
                </a:moveTo>
                <a:lnTo>
                  <a:pt x="363483" y="502800"/>
                </a:lnTo>
                <a:lnTo>
                  <a:pt x="409542" y="495587"/>
                </a:lnTo>
                <a:lnTo>
                  <a:pt x="449517" y="475509"/>
                </a:lnTo>
                <a:lnTo>
                  <a:pt x="481025" y="444912"/>
                </a:lnTo>
                <a:lnTo>
                  <a:pt x="501678" y="406137"/>
                </a:lnTo>
                <a:lnTo>
                  <a:pt x="509093" y="361530"/>
                </a:lnTo>
                <a:lnTo>
                  <a:pt x="501783" y="316755"/>
                </a:lnTo>
                <a:lnTo>
                  <a:pt x="481181" y="277960"/>
                </a:lnTo>
                <a:lnTo>
                  <a:pt x="449674" y="247425"/>
                </a:lnTo>
                <a:lnTo>
                  <a:pt x="409646" y="227431"/>
                </a:lnTo>
                <a:lnTo>
                  <a:pt x="363483" y="220259"/>
                </a:lnTo>
                <a:lnTo>
                  <a:pt x="513453" y="220259"/>
                </a:lnTo>
                <a:lnTo>
                  <a:pt x="516030" y="222012"/>
                </a:lnTo>
                <a:lnTo>
                  <a:pt x="528623" y="224600"/>
                </a:lnTo>
                <a:lnTo>
                  <a:pt x="726098" y="224600"/>
                </a:lnTo>
                <a:lnTo>
                  <a:pt x="726098" y="307061"/>
                </a:lnTo>
                <a:lnTo>
                  <a:pt x="580054" y="307061"/>
                </a:lnTo>
                <a:lnTo>
                  <a:pt x="583983" y="322164"/>
                </a:lnTo>
                <a:lnTo>
                  <a:pt x="586916" y="337551"/>
                </a:lnTo>
                <a:lnTo>
                  <a:pt x="588751" y="353263"/>
                </a:lnTo>
                <a:lnTo>
                  <a:pt x="589385" y="369342"/>
                </a:lnTo>
                <a:lnTo>
                  <a:pt x="584797" y="413373"/>
                </a:lnTo>
                <a:lnTo>
                  <a:pt x="571641" y="454387"/>
                </a:lnTo>
                <a:lnTo>
                  <a:pt x="550831" y="491506"/>
                </a:lnTo>
                <a:lnTo>
                  <a:pt x="541211" y="502800"/>
                </a:lnTo>
                <a:close/>
              </a:path>
              <a:path w="726439" h="726440">
                <a:moveTo>
                  <a:pt x="363917" y="587866"/>
                </a:moveTo>
                <a:lnTo>
                  <a:pt x="318528" y="583425"/>
                </a:lnTo>
                <a:lnTo>
                  <a:pt x="276230" y="570689"/>
                </a:lnTo>
                <a:lnTo>
                  <a:pt x="237934" y="550537"/>
                </a:lnTo>
                <a:lnTo>
                  <a:pt x="204554" y="523849"/>
                </a:lnTo>
                <a:lnTo>
                  <a:pt x="177002" y="491506"/>
                </a:lnTo>
                <a:lnTo>
                  <a:pt x="156192" y="454387"/>
                </a:lnTo>
                <a:lnTo>
                  <a:pt x="143037" y="413373"/>
                </a:lnTo>
                <a:lnTo>
                  <a:pt x="138449" y="369342"/>
                </a:lnTo>
                <a:lnTo>
                  <a:pt x="139052" y="353233"/>
                </a:lnTo>
                <a:lnTo>
                  <a:pt x="140836" y="337469"/>
                </a:lnTo>
                <a:lnTo>
                  <a:pt x="143758" y="322072"/>
                </a:lnTo>
                <a:lnTo>
                  <a:pt x="147780" y="307061"/>
                </a:lnTo>
                <a:lnTo>
                  <a:pt x="230571" y="307061"/>
                </a:lnTo>
                <a:lnTo>
                  <a:pt x="225308" y="316922"/>
                </a:lnTo>
                <a:lnTo>
                  <a:pt x="217872" y="361530"/>
                </a:lnTo>
                <a:lnTo>
                  <a:pt x="225308" y="406137"/>
                </a:lnTo>
                <a:lnTo>
                  <a:pt x="246003" y="444912"/>
                </a:lnTo>
                <a:lnTo>
                  <a:pt x="277542" y="475509"/>
                </a:lnTo>
                <a:lnTo>
                  <a:pt x="317507" y="495587"/>
                </a:lnTo>
                <a:lnTo>
                  <a:pt x="363483" y="502800"/>
                </a:lnTo>
                <a:lnTo>
                  <a:pt x="541211" y="502800"/>
                </a:lnTo>
                <a:lnTo>
                  <a:pt x="523280" y="523849"/>
                </a:lnTo>
                <a:lnTo>
                  <a:pt x="489900" y="550537"/>
                </a:lnTo>
                <a:lnTo>
                  <a:pt x="451604" y="570689"/>
                </a:lnTo>
                <a:lnTo>
                  <a:pt x="409305" y="583425"/>
                </a:lnTo>
                <a:lnTo>
                  <a:pt x="363917" y="587866"/>
                </a:lnTo>
                <a:close/>
              </a:path>
              <a:path w="726439" h="726440">
                <a:moveTo>
                  <a:pt x="724157" y="642334"/>
                </a:moveTo>
                <a:lnTo>
                  <a:pt x="615425" y="642334"/>
                </a:lnTo>
                <a:lnTo>
                  <a:pt x="626618" y="640055"/>
                </a:lnTo>
                <a:lnTo>
                  <a:pt x="635797" y="633871"/>
                </a:lnTo>
                <a:lnTo>
                  <a:pt x="642005" y="624757"/>
                </a:lnTo>
                <a:lnTo>
                  <a:pt x="644287" y="613689"/>
                </a:lnTo>
                <a:lnTo>
                  <a:pt x="643853" y="307061"/>
                </a:lnTo>
                <a:lnTo>
                  <a:pt x="726098" y="307061"/>
                </a:lnTo>
                <a:lnTo>
                  <a:pt x="726098" y="632786"/>
                </a:lnTo>
                <a:lnTo>
                  <a:pt x="724157" y="64233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348035" y="6099253"/>
            <a:ext cx="1209040" cy="1209040"/>
          </a:xfrm>
          <a:custGeom>
            <a:avLst/>
            <a:gdLst/>
            <a:ahLst/>
            <a:cxnLst/>
            <a:rect l="l" t="t" r="r" b="b"/>
            <a:pathLst>
              <a:path w="1209039" h="1209040">
                <a:moveTo>
                  <a:pt x="1024854" y="1208487"/>
                </a:moveTo>
                <a:lnTo>
                  <a:pt x="183639" y="1208487"/>
                </a:lnTo>
                <a:lnTo>
                  <a:pt x="134821" y="1201928"/>
                </a:lnTo>
                <a:lnTo>
                  <a:pt x="90953" y="1183417"/>
                </a:lnTo>
                <a:lnTo>
                  <a:pt x="53787" y="1154703"/>
                </a:lnTo>
                <a:lnTo>
                  <a:pt x="25072" y="1117538"/>
                </a:lnTo>
                <a:lnTo>
                  <a:pt x="6559" y="1073670"/>
                </a:lnTo>
                <a:lnTo>
                  <a:pt x="0" y="1024849"/>
                </a:lnTo>
                <a:lnTo>
                  <a:pt x="0" y="183639"/>
                </a:lnTo>
                <a:lnTo>
                  <a:pt x="6559" y="134820"/>
                </a:lnTo>
                <a:lnTo>
                  <a:pt x="25072" y="90952"/>
                </a:lnTo>
                <a:lnTo>
                  <a:pt x="53787" y="53786"/>
                </a:lnTo>
                <a:lnTo>
                  <a:pt x="90953" y="25071"/>
                </a:lnTo>
                <a:lnTo>
                  <a:pt x="134821" y="6559"/>
                </a:lnTo>
                <a:lnTo>
                  <a:pt x="183639" y="0"/>
                </a:lnTo>
                <a:lnTo>
                  <a:pt x="1024852" y="0"/>
                </a:lnTo>
                <a:lnTo>
                  <a:pt x="1073669" y="6559"/>
                </a:lnTo>
                <a:lnTo>
                  <a:pt x="1117535" y="25071"/>
                </a:lnTo>
                <a:lnTo>
                  <a:pt x="1154699" y="53786"/>
                </a:lnTo>
                <a:lnTo>
                  <a:pt x="1183412" y="90952"/>
                </a:lnTo>
                <a:lnTo>
                  <a:pt x="1201923" y="134820"/>
                </a:lnTo>
                <a:lnTo>
                  <a:pt x="1208482" y="183639"/>
                </a:lnTo>
                <a:lnTo>
                  <a:pt x="1208484" y="1024849"/>
                </a:lnTo>
                <a:lnTo>
                  <a:pt x="1201925" y="1073670"/>
                </a:lnTo>
                <a:lnTo>
                  <a:pt x="1183414" y="1117538"/>
                </a:lnTo>
                <a:lnTo>
                  <a:pt x="1154702" y="1154703"/>
                </a:lnTo>
                <a:lnTo>
                  <a:pt x="1117538" y="1183417"/>
                </a:lnTo>
                <a:lnTo>
                  <a:pt x="1073672" y="1201928"/>
                </a:lnTo>
                <a:lnTo>
                  <a:pt x="1024854" y="1208487"/>
                </a:lnTo>
                <a:close/>
              </a:path>
            </a:pathLst>
          </a:custGeom>
          <a:solidFill>
            <a:srgbClr val="608E6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730979" y="6333820"/>
            <a:ext cx="443230" cy="852805"/>
          </a:xfrm>
          <a:custGeom>
            <a:avLst/>
            <a:gdLst/>
            <a:ahLst/>
            <a:cxnLst/>
            <a:rect l="l" t="t" r="r" b="b"/>
            <a:pathLst>
              <a:path w="443230" h="852804">
                <a:moveTo>
                  <a:pt x="287291" y="852369"/>
                </a:moveTo>
                <a:lnTo>
                  <a:pt x="130850" y="852369"/>
                </a:lnTo>
                <a:lnTo>
                  <a:pt x="130850" y="463578"/>
                </a:lnTo>
                <a:lnTo>
                  <a:pt x="0" y="463578"/>
                </a:lnTo>
                <a:lnTo>
                  <a:pt x="0" y="312053"/>
                </a:lnTo>
                <a:lnTo>
                  <a:pt x="130850" y="312053"/>
                </a:lnTo>
                <a:lnTo>
                  <a:pt x="130850" y="200316"/>
                </a:lnTo>
                <a:lnTo>
                  <a:pt x="135573" y="148386"/>
                </a:lnTo>
                <a:lnTo>
                  <a:pt x="149242" y="103889"/>
                </a:lnTo>
                <a:lnTo>
                  <a:pt x="171113" y="67029"/>
                </a:lnTo>
                <a:lnTo>
                  <a:pt x="200441" y="38007"/>
                </a:lnTo>
                <a:lnTo>
                  <a:pt x="236480" y="17027"/>
                </a:lnTo>
                <a:lnTo>
                  <a:pt x="278483" y="4290"/>
                </a:lnTo>
                <a:lnTo>
                  <a:pt x="325706" y="0"/>
                </a:lnTo>
                <a:lnTo>
                  <a:pt x="365424" y="673"/>
                </a:lnTo>
                <a:lnTo>
                  <a:pt x="399763" y="2295"/>
                </a:lnTo>
                <a:lnTo>
                  <a:pt x="426298" y="4262"/>
                </a:lnTo>
                <a:lnTo>
                  <a:pt x="442605" y="5975"/>
                </a:lnTo>
                <a:lnTo>
                  <a:pt x="442605" y="141492"/>
                </a:lnTo>
                <a:lnTo>
                  <a:pt x="362428" y="141536"/>
                </a:lnTo>
                <a:lnTo>
                  <a:pt x="324154" y="146893"/>
                </a:lnTo>
                <a:lnTo>
                  <a:pt x="301273" y="161969"/>
                </a:lnTo>
                <a:lnTo>
                  <a:pt x="290186" y="185271"/>
                </a:lnTo>
                <a:lnTo>
                  <a:pt x="287291" y="215306"/>
                </a:lnTo>
                <a:lnTo>
                  <a:pt x="287291" y="312051"/>
                </a:lnTo>
                <a:lnTo>
                  <a:pt x="437347" y="312051"/>
                </a:lnTo>
                <a:lnTo>
                  <a:pt x="417800" y="463576"/>
                </a:lnTo>
                <a:lnTo>
                  <a:pt x="287291" y="463576"/>
                </a:lnTo>
                <a:lnTo>
                  <a:pt x="287291" y="85236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563225" y="2790825"/>
            <a:ext cx="4848225" cy="5829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4"/>
          <p:cNvSpPr txBox="1"/>
          <p:nvPr/>
        </p:nvSpPr>
        <p:spPr>
          <a:xfrm>
            <a:off x="9571692" y="342900"/>
            <a:ext cx="5439708" cy="63222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fr-FR" sz="4000" b="1" spc="600" dirty="0" smtClean="0">
                <a:solidFill>
                  <a:srgbClr val="FFFFFF"/>
                </a:solidFill>
                <a:latin typeface="Trebuchet MS" panose="020B0603020202020204" pitchFamily="34" charset="0"/>
                <a:cs typeface="Verdana"/>
              </a:rPr>
              <a:t>COMMUNICATION</a:t>
            </a:r>
          </a:p>
        </p:txBody>
      </p:sp>
      <p:sp>
        <p:nvSpPr>
          <p:cNvPr id="14" name="object 7"/>
          <p:cNvSpPr txBox="1"/>
          <p:nvPr/>
        </p:nvSpPr>
        <p:spPr>
          <a:xfrm>
            <a:off x="2240739" y="3695700"/>
            <a:ext cx="6251575" cy="324448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505459" algn="l"/>
                <a:tab pos="1068070" algn="l"/>
                <a:tab pos="1582420" algn="l"/>
                <a:tab pos="1934845" algn="l"/>
                <a:tab pos="2482850" algn="l"/>
                <a:tab pos="3255645" algn="l"/>
                <a:tab pos="3863340" algn="l"/>
                <a:tab pos="4370070" algn="l"/>
                <a:tab pos="4916170" algn="l"/>
                <a:tab pos="5269230" algn="l"/>
              </a:tabLst>
            </a:pPr>
            <a:r>
              <a:rPr lang="fr-FR" sz="2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  <a:cs typeface="Verdana"/>
              </a:rPr>
              <a:t>http://www.astheya.fr/</a:t>
            </a:r>
            <a:endParaRPr sz="2000" spc="300" dirty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</TotalTime>
  <Words>293</Words>
  <Application>Microsoft Office PowerPoint</Application>
  <PresentationFormat>Personnalisé</PresentationFormat>
  <Paragraphs>61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Calibri</vt:lpstr>
      <vt:lpstr>Times New Roman</vt:lpstr>
      <vt:lpstr>Trebuchet MS</vt:lpstr>
      <vt:lpstr>Verdana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Stéphanie Gauthier</dc:creator>
  <cp:keywords>DAC7bqvsiXg</cp:keywords>
  <cp:lastModifiedBy>Besne.Julie</cp:lastModifiedBy>
  <cp:revision>38</cp:revision>
  <dcterms:created xsi:type="dcterms:W3CDTF">2018-06-23T06:17:58Z</dcterms:created>
  <dcterms:modified xsi:type="dcterms:W3CDTF">2018-07-25T18:01:04Z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2018-06-23T00:00:00Z</vt:filetime>
  </property>
  <property fmtid="{D5CDD505-2E9C-101B-9397-08002B2CF9AE}" pid="3" name="Creator">
    <vt:lpwstr>Canva</vt:lpwstr>
  </property>
  <property fmtid="{D5CDD505-2E9C-101B-9397-08002B2CF9AE}" pid="4" name="LastSaved">
    <vt:filetime>2018-06-23T00:00:00Z</vt:filetime>
  </property>
</Properties>
</file>