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2" r:id="rId8"/>
    <p:sldId id="263"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2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728942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410671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418508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p:txBody>
          <a:body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1573A4-168F-4826-94EC-3F2852232437}" type="slidenum">
              <a:rPr lang="fr-FR" smtClean="0"/>
              <a:t>‹N°›</a:t>
            </a:fld>
            <a:endParaRPr lang="fr-FR"/>
          </a:p>
        </p:txBody>
      </p:sp>
      <p:sp>
        <p:nvSpPr>
          <p:cNvPr id="7" name="Rectangle 6"/>
          <p:cNvSpPr/>
          <p:nvPr userDrawn="1"/>
        </p:nvSpPr>
        <p:spPr>
          <a:xfrm>
            <a:off x="0" y="6093296"/>
            <a:ext cx="9144000" cy="764704"/>
          </a:xfrm>
          <a:prstGeom prst="rect">
            <a:avLst/>
          </a:prstGeom>
          <a:solidFill>
            <a:srgbClr val="7EC2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Body Nature ®  </a:t>
            </a:r>
            <a:endParaRPr lang="fr-FR" dirty="0"/>
          </a:p>
        </p:txBody>
      </p:sp>
    </p:spTree>
    <p:extLst>
      <p:ext uri="{BB962C8B-B14F-4D97-AF65-F5344CB8AC3E}">
        <p14:creationId xmlns:p14="http://schemas.microsoft.com/office/powerpoint/2010/main" val="2886930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229411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46A1784-61C4-40DB-9B8F-F0B8B37E260E}" type="datetimeFigureOut">
              <a:rPr lang="fr-FR" smtClean="0"/>
              <a:t>13/07/2018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2441793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46A1784-61C4-40DB-9B8F-F0B8B37E260E}" type="datetimeFigureOut">
              <a:rPr lang="fr-FR" smtClean="0"/>
              <a:t>13/07/2018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389464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46A1784-61C4-40DB-9B8F-F0B8B37E260E}" type="datetimeFigureOut">
              <a:rPr lang="fr-FR" smtClean="0"/>
              <a:t>13/07/2018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3465786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46A1784-61C4-40DB-9B8F-F0B8B37E260E}" type="datetimeFigureOut">
              <a:rPr lang="fr-FR" smtClean="0"/>
              <a:t>13/07/2018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175306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46A1784-61C4-40DB-9B8F-F0B8B37E260E}" type="datetimeFigureOut">
              <a:rPr lang="fr-FR" smtClean="0"/>
              <a:t>13/07/2018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793386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46A1784-61C4-40DB-9B8F-F0B8B37E260E}" type="datetimeFigureOut">
              <a:rPr lang="fr-FR" smtClean="0"/>
              <a:t>13/07/2018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1573A4-168F-4826-94EC-3F2852232437}" type="slidenum">
              <a:rPr lang="fr-FR" smtClean="0"/>
              <a:t>‹N°›</a:t>
            </a:fld>
            <a:endParaRPr lang="fr-FR"/>
          </a:p>
        </p:txBody>
      </p:sp>
    </p:spTree>
    <p:extLst>
      <p:ext uri="{BB962C8B-B14F-4D97-AF65-F5344CB8AC3E}">
        <p14:creationId xmlns:p14="http://schemas.microsoft.com/office/powerpoint/2010/main" val="396457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6A1784-61C4-40DB-9B8F-F0B8B37E260E}" type="datetimeFigureOut">
              <a:rPr lang="fr-FR" smtClean="0"/>
              <a:t>13/07/2018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573A4-168F-4826-94EC-3F2852232437}" type="slidenum">
              <a:rPr lang="fr-FR" smtClean="0"/>
              <a:t>‹N°›</a:t>
            </a:fld>
            <a:endParaRPr lang="fr-FR"/>
          </a:p>
        </p:txBody>
      </p:sp>
    </p:spTree>
    <p:extLst>
      <p:ext uri="{BB962C8B-B14F-4D97-AF65-F5344CB8AC3E}">
        <p14:creationId xmlns:p14="http://schemas.microsoft.com/office/powerpoint/2010/main" val="695427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youtu.be/Cs_hKzSdZbI"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youtu.be/wN_wqszE7nU"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72782" y="260648"/>
            <a:ext cx="22288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63132" y="2204864"/>
            <a:ext cx="424815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40898" y="3284984"/>
            <a:ext cx="5781675" cy="319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9931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cap="all" dirty="0">
                <a:solidFill>
                  <a:srgbClr val="7EC234"/>
                </a:solidFill>
              </a:rPr>
              <a:t>L’HISTOIRE DU </a:t>
            </a:r>
            <a:r>
              <a:rPr lang="fr-FR" b="1" cap="all" dirty="0" smtClean="0">
                <a:solidFill>
                  <a:srgbClr val="7EC234"/>
                </a:solidFill>
              </a:rPr>
              <a:t>LABORATOIRE</a:t>
            </a:r>
            <a:endParaRPr lang="fr-FR" b="1" dirty="0">
              <a:solidFill>
                <a:srgbClr val="7EC234"/>
              </a:solidFill>
            </a:endParaRPr>
          </a:p>
        </p:txBody>
      </p:sp>
      <p:sp>
        <p:nvSpPr>
          <p:cNvPr id="3" name="Espace réservé du contenu 2"/>
          <p:cNvSpPr>
            <a:spLocks noGrp="1"/>
          </p:cNvSpPr>
          <p:nvPr>
            <p:ph idx="1"/>
          </p:nvPr>
        </p:nvSpPr>
        <p:spPr>
          <a:xfrm>
            <a:off x="457200" y="1600201"/>
            <a:ext cx="7571184" cy="2188839"/>
          </a:xfrm>
        </p:spPr>
        <p:txBody>
          <a:bodyPr>
            <a:normAutofit/>
          </a:bodyPr>
          <a:lstStyle/>
          <a:p>
            <a:pPr marL="0" indent="0">
              <a:buNone/>
            </a:pPr>
            <a:r>
              <a:rPr lang="fr-FR" sz="1800" i="1" dirty="0"/>
              <a:t>« J’ai créé Body Nature en 1972, soit il y a un peu plus de 40 ans. Je ne voulais pas d’engrais chimique, ni d’insecticide, ni d’herbicide. Je voulais lancer sur le marché des produits qui ne contiennent ni chlore, ni soude, ni ammoniaque et qui soient sains et sécurisants pour l’Homme et pour l’environnement. » </a:t>
            </a:r>
            <a:endParaRPr lang="fr-FR" sz="1800" i="1" dirty="0" smtClean="0"/>
          </a:p>
          <a:p>
            <a:pPr marL="0" indent="0">
              <a:buNone/>
            </a:pPr>
            <a:r>
              <a:rPr lang="fr-FR" sz="1800" b="1" dirty="0" smtClean="0"/>
              <a:t>Gilles </a:t>
            </a:r>
            <a:r>
              <a:rPr lang="fr-FR" sz="1800" b="1" dirty="0" err="1"/>
              <a:t>Guilbaud</a:t>
            </a:r>
            <a:r>
              <a:rPr lang="fr-FR" sz="1800" b="1" dirty="0"/>
              <a:t> – Président fondateur du Laboratoire Body Nature</a:t>
            </a:r>
            <a:r>
              <a:rPr lang="fr-FR" sz="1800" b="1" baseline="30000" dirty="0"/>
              <a:t>®</a:t>
            </a:r>
            <a:endParaRPr lang="fr-FR" sz="18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26539" y="3356992"/>
            <a:ext cx="4080277" cy="2162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467544" y="3774321"/>
            <a:ext cx="3096344" cy="1754326"/>
          </a:xfrm>
          <a:prstGeom prst="rect">
            <a:avLst/>
          </a:prstGeom>
          <a:noFill/>
        </p:spPr>
        <p:txBody>
          <a:bodyPr wrap="square" rtlCol="0">
            <a:spAutoFit/>
          </a:bodyPr>
          <a:lstStyle/>
          <a:p>
            <a:r>
              <a:rPr lang="fr-FR" dirty="0"/>
              <a:t>En 2006, les fils de M. et Mme </a:t>
            </a:r>
            <a:r>
              <a:rPr lang="fr-FR" dirty="0" err="1"/>
              <a:t>Guilbaud</a:t>
            </a:r>
            <a:r>
              <a:rPr lang="fr-FR" dirty="0"/>
              <a:t>, Olivier </a:t>
            </a:r>
            <a:r>
              <a:rPr lang="fr-FR" dirty="0" smtClean="0"/>
              <a:t>et Antoine, rejoignent </a:t>
            </a:r>
            <a:r>
              <a:rPr lang="fr-FR" dirty="0"/>
              <a:t>l’entreprise après 10 ans d’expériences réussies en management d’entreprises et dans l’univers de la pharmacie.</a:t>
            </a:r>
          </a:p>
        </p:txBody>
      </p:sp>
    </p:spTree>
    <p:extLst>
      <p:ext uri="{BB962C8B-B14F-4D97-AF65-F5344CB8AC3E}">
        <p14:creationId xmlns:p14="http://schemas.microsoft.com/office/powerpoint/2010/main" val="3956331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cap="all" dirty="0">
                <a:solidFill>
                  <a:srgbClr val="7EC234"/>
                </a:solidFill>
              </a:rPr>
              <a:t>LA DÉMARCHE </a:t>
            </a:r>
            <a:r>
              <a:rPr lang="fr-FR" b="1" cap="all" dirty="0" smtClean="0">
                <a:solidFill>
                  <a:srgbClr val="7EC234"/>
                </a:solidFill>
              </a:rPr>
              <a:t>RSE</a:t>
            </a:r>
            <a:endParaRPr lang="fr-FR" b="1" dirty="0">
              <a:solidFill>
                <a:srgbClr val="7EC234"/>
              </a:solidFill>
            </a:endParaRPr>
          </a:p>
        </p:txBody>
      </p:sp>
      <p:pic>
        <p:nvPicPr>
          <p:cNvPr id="3074" name="Picture 2">
            <a:hlinkClick r:id="rId2"/>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5318633" y="4005064"/>
            <a:ext cx="3547294"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92280" y="548680"/>
            <a:ext cx="7620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814399" y="2852936"/>
            <a:ext cx="5191125"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539552" y="1412776"/>
            <a:ext cx="7920880" cy="1200329"/>
          </a:xfrm>
          <a:prstGeom prst="rect">
            <a:avLst/>
          </a:prstGeom>
          <a:noFill/>
        </p:spPr>
        <p:txBody>
          <a:bodyPr wrap="square" rtlCol="0">
            <a:spAutoFit/>
          </a:bodyPr>
          <a:lstStyle/>
          <a:p>
            <a:r>
              <a:rPr lang="fr-FR" dirty="0"/>
              <a:t>En 2012, l’entreprise a formalisé l’ensemble de ses actions en matière de</a:t>
            </a:r>
          </a:p>
          <a:p>
            <a:r>
              <a:rPr lang="fr-FR" dirty="0"/>
              <a:t>Responsabilité Sociale et Environnementale dans la charte Au-delà du bio®.</a:t>
            </a:r>
          </a:p>
          <a:p>
            <a:r>
              <a:rPr lang="fr-FR" dirty="0"/>
              <a:t>Elle reprend, sur 3 niveaux et 12 exemples concrets, l’ensemble des principes</a:t>
            </a:r>
          </a:p>
          <a:p>
            <a:r>
              <a:rPr lang="fr-FR" dirty="0"/>
              <a:t>fondamentaux sur lesquels se base l’entreprise :</a:t>
            </a:r>
          </a:p>
        </p:txBody>
      </p:sp>
    </p:spTree>
    <p:extLst>
      <p:ext uri="{BB962C8B-B14F-4D97-AF65-F5344CB8AC3E}">
        <p14:creationId xmlns:p14="http://schemas.microsoft.com/office/powerpoint/2010/main" val="527145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b="1" cap="all" smtClean="0">
                <a:solidFill>
                  <a:srgbClr val="7EC234"/>
                </a:solidFill>
              </a:rPr>
              <a:t>LA DÉMARCHE RSE</a:t>
            </a:r>
            <a:endParaRPr lang="fr-FR" b="1" dirty="0">
              <a:solidFill>
                <a:srgbClr val="7EC234"/>
              </a:solidFill>
            </a:endParaRPr>
          </a:p>
        </p:txBody>
      </p:sp>
      <p:pic>
        <p:nvPicPr>
          <p:cNvPr id="5123" name="Picture 3">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29150" y="3374769"/>
            <a:ext cx="4057650"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Grp="1" noChangeAspect="1" noChangeArrowheads="1"/>
          </p:cNvPicPr>
          <p:nvPr>
            <p:ph idx="1"/>
          </p:nvPr>
        </p:nvPicPr>
        <p:blipFill>
          <a:blip r:embed="rId4" cstate="email">
            <a:extLst>
              <a:ext uri="{28A0092B-C50C-407E-A947-70E740481C1C}">
                <a14:useLocalDpi xmlns:a14="http://schemas.microsoft.com/office/drawing/2010/main"/>
              </a:ext>
            </a:extLst>
          </a:blip>
          <a:srcRect/>
          <a:stretch>
            <a:fillRect/>
          </a:stretch>
        </p:blipFill>
        <p:spPr bwMode="auto">
          <a:xfrm>
            <a:off x="449387" y="1287473"/>
            <a:ext cx="2093813" cy="2093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2771800" y="1772816"/>
            <a:ext cx="5544616" cy="1200329"/>
          </a:xfrm>
          <a:prstGeom prst="rect">
            <a:avLst/>
          </a:prstGeom>
          <a:noFill/>
        </p:spPr>
        <p:txBody>
          <a:bodyPr wrap="square" rtlCol="0">
            <a:spAutoFit/>
          </a:bodyPr>
          <a:lstStyle/>
          <a:p>
            <a:r>
              <a:rPr lang="fr-FR" dirty="0"/>
              <a:t>Entre Vallée de la Loire et Bocage Vendéen, </a:t>
            </a:r>
            <a:r>
              <a:rPr lang="fr-FR" dirty="0" smtClean="0"/>
              <a:t/>
            </a:r>
            <a:br>
              <a:rPr lang="fr-FR" dirty="0" smtClean="0"/>
            </a:br>
            <a:r>
              <a:rPr lang="fr-FR" dirty="0"/>
              <a:t>Odyssée Nature</a:t>
            </a:r>
            <a:r>
              <a:rPr lang="fr-FR" baseline="30000" dirty="0"/>
              <a:t>®</a:t>
            </a:r>
            <a:r>
              <a:rPr lang="fr-FR" dirty="0"/>
              <a:t> vous plonge dans les coulisses de Body Nature</a:t>
            </a:r>
            <a:r>
              <a:rPr lang="fr-FR" baseline="30000" dirty="0"/>
              <a:t>®</a:t>
            </a:r>
            <a:r>
              <a:rPr lang="fr-FR" dirty="0"/>
              <a:t>, fabricant Français de produits écologiques et biologiques pour la maison et le soin du corps.</a:t>
            </a:r>
          </a:p>
        </p:txBody>
      </p:sp>
      <p:sp>
        <p:nvSpPr>
          <p:cNvPr id="10" name="ZoneTexte 9"/>
          <p:cNvSpPr txBox="1"/>
          <p:nvPr/>
        </p:nvSpPr>
        <p:spPr>
          <a:xfrm>
            <a:off x="611560" y="3645024"/>
            <a:ext cx="3744416" cy="1754326"/>
          </a:xfrm>
          <a:prstGeom prst="rect">
            <a:avLst/>
          </a:prstGeom>
          <a:noFill/>
        </p:spPr>
        <p:txBody>
          <a:bodyPr wrap="square" rtlCol="0">
            <a:spAutoFit/>
          </a:bodyPr>
          <a:lstStyle/>
          <a:p>
            <a:r>
              <a:rPr lang="fr-FR" b="1" dirty="0" smtClean="0">
                <a:solidFill>
                  <a:srgbClr val="7EC234"/>
                </a:solidFill>
              </a:rPr>
              <a:t>Tourisme de découverte économique</a:t>
            </a:r>
          </a:p>
          <a:p>
            <a:endParaRPr lang="fr-FR" dirty="0" smtClean="0"/>
          </a:p>
          <a:p>
            <a:r>
              <a:rPr lang="fr-FR" dirty="0" smtClean="0"/>
              <a:t>Visites</a:t>
            </a:r>
          </a:p>
          <a:p>
            <a:r>
              <a:rPr lang="fr-FR" dirty="0" smtClean="0"/>
              <a:t>Bar à matières premières</a:t>
            </a:r>
          </a:p>
          <a:p>
            <a:r>
              <a:rPr lang="fr-FR" dirty="0" smtClean="0"/>
              <a:t>Animations thématiques</a:t>
            </a:r>
          </a:p>
          <a:p>
            <a:r>
              <a:rPr lang="fr-FR" dirty="0" smtClean="0"/>
              <a:t>Boutique</a:t>
            </a:r>
            <a:endParaRPr lang="fr-FR" dirty="0"/>
          </a:p>
        </p:txBody>
      </p:sp>
    </p:spTree>
    <p:extLst>
      <p:ext uri="{BB962C8B-B14F-4D97-AF65-F5344CB8AC3E}">
        <p14:creationId xmlns:p14="http://schemas.microsoft.com/office/powerpoint/2010/main" val="1295870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cap="all" dirty="0" smtClean="0">
                <a:solidFill>
                  <a:srgbClr val="7EC234"/>
                </a:solidFill>
              </a:rPr>
              <a:t>LA vente À domicile</a:t>
            </a:r>
            <a:endParaRPr lang="fr-FR" dirty="0"/>
          </a:p>
        </p:txBody>
      </p:sp>
      <p:sp>
        <p:nvSpPr>
          <p:cNvPr id="3" name="Espace réservé du contenu 2"/>
          <p:cNvSpPr>
            <a:spLocks noGrp="1"/>
          </p:cNvSpPr>
          <p:nvPr>
            <p:ph idx="1"/>
          </p:nvPr>
        </p:nvSpPr>
        <p:spPr>
          <a:xfrm>
            <a:off x="457200" y="1600200"/>
            <a:ext cx="5266928" cy="4525963"/>
          </a:xfrm>
        </p:spPr>
        <p:txBody>
          <a:bodyPr>
            <a:normAutofit/>
          </a:bodyPr>
          <a:lstStyle/>
          <a:p>
            <a:pPr marL="0" indent="0">
              <a:buNone/>
            </a:pPr>
            <a:r>
              <a:rPr lang="fr-FR" sz="1800" b="1" dirty="0" smtClean="0"/>
              <a:t>Les Rendez-vous pour la Planète</a:t>
            </a:r>
            <a:r>
              <a:rPr lang="fr-FR" sz="1800" b="1" baseline="30000" dirty="0" smtClean="0"/>
              <a:t>®</a:t>
            </a:r>
          </a:p>
          <a:p>
            <a:pPr marL="0" indent="0">
              <a:buNone/>
            </a:pPr>
            <a:endParaRPr lang="fr-FR" sz="1800" dirty="0" smtClean="0"/>
          </a:p>
          <a:p>
            <a:pPr marL="0" indent="0">
              <a:buNone/>
            </a:pPr>
            <a:r>
              <a:rPr lang="fr-FR" sz="1800" dirty="0" smtClean="0"/>
              <a:t>Sont des moments conviviaux où les </a:t>
            </a:r>
            <a:r>
              <a:rPr lang="fr-FR" sz="1800" dirty="0"/>
              <a:t>clients peuvent tester, sentir et toucher les produits. </a:t>
            </a:r>
            <a:endParaRPr lang="fr-FR" sz="1800" dirty="0" smtClean="0"/>
          </a:p>
          <a:p>
            <a:pPr marL="0" indent="0">
              <a:buNone/>
            </a:pPr>
            <a:r>
              <a:rPr lang="fr-FR" sz="1800" dirty="0" smtClean="0"/>
              <a:t>Le </a:t>
            </a:r>
            <a:r>
              <a:rPr lang="fr-FR" sz="1800" dirty="0"/>
              <a:t>Laboratoire Body Nature</a:t>
            </a:r>
            <a:r>
              <a:rPr lang="fr-FR" sz="1800" baseline="30000" dirty="0"/>
              <a:t>®</a:t>
            </a:r>
            <a:r>
              <a:rPr lang="fr-FR" sz="1800" dirty="0"/>
              <a:t> offre une approche différente de la consommation tout en créant de l’emploi et du lien social</a:t>
            </a:r>
            <a:r>
              <a:rPr lang="fr-FR" sz="1800" dirty="0" smtClean="0"/>
              <a:t>.</a:t>
            </a:r>
          </a:p>
          <a:p>
            <a:pPr marL="0" indent="0">
              <a:buNone/>
            </a:pPr>
            <a:endParaRPr lang="fr-FR" sz="1800" dirty="0"/>
          </a:p>
          <a:p>
            <a:pPr marL="0" indent="0">
              <a:buNone/>
            </a:pPr>
            <a:r>
              <a:rPr lang="fr-FR" sz="1800" dirty="0"/>
              <a:t>La vente à domicile permet de travailler à temps choisi en fonction des ambitions professionnelles de chacun. </a:t>
            </a:r>
            <a:endParaRPr lang="fr-FR" sz="1800" dirty="0" smtClean="0"/>
          </a:p>
          <a:p>
            <a:pPr marL="0" indent="0">
              <a:buNone/>
            </a:pPr>
            <a:r>
              <a:rPr lang="fr-FR" sz="1800" dirty="0" smtClean="0"/>
              <a:t>Elle est </a:t>
            </a:r>
            <a:r>
              <a:rPr lang="fr-FR" sz="1800" dirty="0"/>
              <a:t>accessible à tous, sans conditions d’âge, de diplôme ou d’expérience professionnelle. </a:t>
            </a:r>
            <a:endParaRPr lang="fr-FR" sz="1800"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68144" y="2060848"/>
            <a:ext cx="2381250"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2918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7EC234"/>
                </a:solidFill>
              </a:rPr>
              <a:t>LES PRODUITS</a:t>
            </a:r>
            <a:endParaRPr lang="fr-FR" b="1" dirty="0">
              <a:solidFill>
                <a:srgbClr val="7EC234"/>
              </a:solidFill>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995534" y="1227088"/>
            <a:ext cx="7077075"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261108" y="5445224"/>
            <a:ext cx="2880320" cy="646331"/>
          </a:xfrm>
          <a:prstGeom prst="rect">
            <a:avLst/>
          </a:prstGeom>
        </p:spPr>
        <p:txBody>
          <a:bodyPr wrap="square">
            <a:spAutoFit/>
          </a:bodyPr>
          <a:lstStyle/>
          <a:p>
            <a:r>
              <a:rPr lang="fr-FR" dirty="0" smtClean="0"/>
              <a:t>https://fr.calameo.com/read/00400940671ad798ec077</a:t>
            </a:r>
            <a:endParaRPr lang="fr-FR" dirty="0"/>
          </a:p>
        </p:txBody>
      </p:sp>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624" y="3610009"/>
            <a:ext cx="2088232" cy="2993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ZoneTexte 4"/>
          <p:cNvSpPr txBox="1"/>
          <p:nvPr/>
        </p:nvSpPr>
        <p:spPr>
          <a:xfrm>
            <a:off x="3563888" y="4041938"/>
            <a:ext cx="4392488" cy="646331"/>
          </a:xfrm>
          <a:prstGeom prst="rect">
            <a:avLst/>
          </a:prstGeom>
          <a:noFill/>
        </p:spPr>
        <p:txBody>
          <a:bodyPr wrap="square" rtlCol="0">
            <a:spAutoFit/>
          </a:bodyPr>
          <a:lstStyle/>
          <a:p>
            <a:r>
              <a:rPr lang="fr-FR" dirty="0" smtClean="0"/>
              <a:t>Des produits sains, utiles, efficaces et respectueux de l’environnement.</a:t>
            </a:r>
            <a:endParaRPr lang="fr-FR" dirty="0"/>
          </a:p>
        </p:txBody>
      </p:sp>
    </p:spTree>
    <p:extLst>
      <p:ext uri="{BB962C8B-B14F-4D97-AF65-F5344CB8AC3E}">
        <p14:creationId xmlns:p14="http://schemas.microsoft.com/office/powerpoint/2010/main" val="3248290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7EC234"/>
                </a:solidFill>
              </a:rPr>
              <a:t>CHIFFRES CLÉS</a:t>
            </a:r>
            <a:endParaRPr lang="fr-FR" b="1" dirty="0">
              <a:solidFill>
                <a:srgbClr val="7EC234"/>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12077" y="1781174"/>
            <a:ext cx="6012251" cy="4103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5289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7EC234"/>
                </a:solidFill>
              </a:rPr>
              <a:t>QUELQUES TROPHÉES</a:t>
            </a:r>
            <a:endParaRPr lang="fr-FR" b="1" dirty="0">
              <a:solidFill>
                <a:srgbClr val="7EC234"/>
              </a:solidFill>
            </a:endParaRPr>
          </a:p>
        </p:txBody>
      </p:sp>
      <p:sp>
        <p:nvSpPr>
          <p:cNvPr id="3" name="Espace réservé du contenu 2"/>
          <p:cNvSpPr>
            <a:spLocks noGrp="1"/>
          </p:cNvSpPr>
          <p:nvPr>
            <p:ph idx="1"/>
          </p:nvPr>
        </p:nvSpPr>
        <p:spPr>
          <a:xfrm>
            <a:off x="467544" y="1916832"/>
            <a:ext cx="8229600" cy="3845024"/>
          </a:xfrm>
        </p:spPr>
        <p:txBody>
          <a:bodyPr>
            <a:normAutofit/>
          </a:bodyPr>
          <a:lstStyle/>
          <a:p>
            <a:r>
              <a:rPr lang="fr-FR" sz="1800" dirty="0" smtClean="0"/>
              <a:t>Prix </a:t>
            </a:r>
            <a:r>
              <a:rPr lang="fr-FR" sz="1800" dirty="0"/>
              <a:t>de l’Ambition 2011 dans la catégorie « Développement durable», pour la région </a:t>
            </a:r>
            <a:r>
              <a:rPr lang="fr-FR" sz="1800" dirty="0" smtClean="0"/>
              <a:t>Grand Ouest </a:t>
            </a:r>
            <a:endParaRPr lang="fr-FR" sz="1800" dirty="0"/>
          </a:p>
          <a:p>
            <a:r>
              <a:rPr lang="fr-FR" sz="1800" dirty="0" smtClean="0"/>
              <a:t>R </a:t>
            </a:r>
            <a:r>
              <a:rPr lang="fr-FR" sz="1800" dirty="0"/>
              <a:t>Awards de l’enseigne responsable </a:t>
            </a:r>
            <a:r>
              <a:rPr lang="fr-FR" sz="1800" dirty="0" smtClean="0"/>
              <a:t>2012</a:t>
            </a:r>
            <a:r>
              <a:rPr lang="fr-FR" sz="1800" dirty="0"/>
              <a:t> </a:t>
            </a:r>
          </a:p>
          <a:p>
            <a:r>
              <a:rPr lang="fr-FR" sz="1800" dirty="0" smtClean="0"/>
              <a:t>Lauréat </a:t>
            </a:r>
            <a:r>
              <a:rPr lang="fr-FR" sz="1800" dirty="0"/>
              <a:t>de la </a:t>
            </a:r>
            <a:r>
              <a:rPr lang="fr-FR" sz="1800" dirty="0" smtClean="0"/>
              <a:t>1</a:t>
            </a:r>
            <a:r>
              <a:rPr lang="fr-FR" sz="1800" baseline="30000" dirty="0" smtClean="0"/>
              <a:t>re</a:t>
            </a:r>
            <a:r>
              <a:rPr lang="fr-FR" sz="1800" dirty="0" smtClean="0"/>
              <a:t> édition du </a:t>
            </a:r>
            <a:r>
              <a:rPr lang="fr-FR" sz="1800" dirty="0"/>
              <a:t>Grand Prix </a:t>
            </a:r>
            <a:r>
              <a:rPr lang="fr-FR" sz="1800" dirty="0" smtClean="0"/>
              <a:t>des </a:t>
            </a:r>
            <a:r>
              <a:rPr lang="fr-FR" sz="1800" dirty="0"/>
              <a:t>Entreprises </a:t>
            </a:r>
            <a:r>
              <a:rPr lang="fr-FR" sz="1800" dirty="0" smtClean="0"/>
              <a:t>de Croissance 2014 catégorie « </a:t>
            </a:r>
            <a:r>
              <a:rPr lang="fr-FR" sz="1800" dirty="0"/>
              <a:t>Agroalimentaire &amp; Bio » </a:t>
            </a:r>
            <a:r>
              <a:rPr lang="fr-FR" sz="1800" dirty="0" smtClean="0"/>
              <a:t>(Ministère </a:t>
            </a:r>
            <a:r>
              <a:rPr lang="fr-FR" sz="1800" dirty="0"/>
              <a:t>de l’Economie et des </a:t>
            </a:r>
            <a:r>
              <a:rPr lang="fr-FR" sz="1800" dirty="0" smtClean="0"/>
              <a:t>Finances) </a:t>
            </a:r>
            <a:endParaRPr lang="fr-FR" sz="1800" dirty="0"/>
          </a:p>
          <a:p>
            <a:r>
              <a:rPr lang="fr-FR" sz="1800" dirty="0" smtClean="0"/>
              <a:t>Membre </a:t>
            </a:r>
            <a:r>
              <a:rPr lang="fr-FR" sz="1800" dirty="0"/>
              <a:t>de BPI France Excellence depuis sa création </a:t>
            </a:r>
            <a:endParaRPr lang="fr-FR" sz="1800" dirty="0" smtClean="0"/>
          </a:p>
          <a:p>
            <a:r>
              <a:rPr lang="fr-FR" sz="1800" dirty="0" smtClean="0"/>
              <a:t>Prix </a:t>
            </a:r>
            <a:r>
              <a:rPr lang="fr-FR" sz="1800" dirty="0"/>
              <a:t>coup de </a:t>
            </a:r>
            <a:r>
              <a:rPr lang="fr-FR" sz="1800" dirty="0" smtClean="0"/>
              <a:t>cœur de </a:t>
            </a:r>
            <a:r>
              <a:rPr lang="fr-FR" sz="1800" dirty="0"/>
              <a:t>la Fédération de la Vente Directe en </a:t>
            </a:r>
            <a:r>
              <a:rPr lang="fr-FR" sz="1800" dirty="0" smtClean="0"/>
              <a:t>2016</a:t>
            </a:r>
            <a:endParaRPr lang="fr-FR" sz="1800" dirty="0"/>
          </a:p>
          <a:p>
            <a:r>
              <a:rPr lang="fr-FR" sz="1800" dirty="0" smtClean="0"/>
              <a:t>Trophée </a:t>
            </a:r>
            <a:r>
              <a:rPr lang="fr-FR" sz="1800" dirty="0"/>
              <a:t>Top des entreprises (catégorie Maîtrise de l’énergie) en </a:t>
            </a:r>
            <a:r>
              <a:rPr lang="fr-FR" sz="1800" dirty="0" smtClean="0"/>
              <a:t>2016</a:t>
            </a:r>
            <a:endParaRPr lang="fr-FR" sz="1800" dirty="0"/>
          </a:p>
          <a:p>
            <a:r>
              <a:rPr lang="fr-FR" sz="1800" dirty="0" smtClean="0"/>
              <a:t>Sélection </a:t>
            </a:r>
            <a:r>
              <a:rPr lang="fr-FR" sz="1800" dirty="0"/>
              <a:t>pour le Trophée du Leader Responsable - catégorie « Leader social » en juin 2017 </a:t>
            </a:r>
            <a:r>
              <a:rPr lang="fr-FR" sz="1800" dirty="0" smtClean="0"/>
              <a:t>– Les Echos</a:t>
            </a:r>
            <a:endParaRPr lang="fr-FR" sz="1800" dirty="0"/>
          </a:p>
        </p:txBody>
      </p:sp>
    </p:spTree>
    <p:extLst>
      <p:ext uri="{BB962C8B-B14F-4D97-AF65-F5344CB8AC3E}">
        <p14:creationId xmlns:p14="http://schemas.microsoft.com/office/powerpoint/2010/main" val="40688388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325</Words>
  <Application>Microsoft Office PowerPoint</Application>
  <PresentationFormat>Affichage à l'écran (4:3)</PresentationFormat>
  <Paragraphs>37</Paragraphs>
  <Slides>8</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8</vt:i4>
      </vt:variant>
    </vt:vector>
  </HeadingPairs>
  <TitlesOfParts>
    <vt:vector size="11" baseType="lpstr">
      <vt:lpstr>Arial</vt:lpstr>
      <vt:lpstr>Calibri</vt:lpstr>
      <vt:lpstr>Thème Office</vt:lpstr>
      <vt:lpstr>Présentation PowerPoint</vt:lpstr>
      <vt:lpstr>L’HISTOIRE DU LABORATOIRE</vt:lpstr>
      <vt:lpstr>LA DÉMARCHE RSE</vt:lpstr>
      <vt:lpstr>Présentation PowerPoint</vt:lpstr>
      <vt:lpstr>LA vente À domicile</vt:lpstr>
      <vt:lpstr>LES PRODUITS</vt:lpstr>
      <vt:lpstr>CHIFFRES CLÉS</vt:lpstr>
      <vt:lpstr>QUELQUES TROPHÉES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stephanie roy</dc:creator>
  <cp:lastModifiedBy>Besne.Julie</cp:lastModifiedBy>
  <cp:revision>22</cp:revision>
  <dcterms:created xsi:type="dcterms:W3CDTF">2018-06-16T05:46:19Z</dcterms:created>
  <dcterms:modified xsi:type="dcterms:W3CDTF">2018-07-13T21:00:41Z</dcterms:modified>
</cp:coreProperties>
</file>